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snapToGrid="0">
      <p:cViewPr varScale="1">
        <p:scale>
          <a:sx n="69" d="100"/>
          <a:sy n="69" d="100"/>
        </p:scale>
        <p:origin x="5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91FD4-17DA-43B5-BF0C-1BCAC0C5AEDF}" type="datetimeFigureOut">
              <a:rPr lang="en-US" smtClean="0"/>
              <a:t>9/9/2021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ECF5E-E91E-41C0-8327-952FBE24FF0F}" type="slidenum">
              <a:rPr lang="en-US" smtClean="0"/>
              <a:t>‹#›</a:t>
            </a:fld>
            <a:endParaRPr lang="en-US"/>
          </a:p>
        </p:txBody>
      </p:sp>
    </p:spTree>
    <p:extLst>
      <p:ext uri="{BB962C8B-B14F-4D97-AF65-F5344CB8AC3E}">
        <p14:creationId xmlns:p14="http://schemas.microsoft.com/office/powerpoint/2010/main" val="2576336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Vitamin D is not a single vitamin but rather a group of secosteroids, including vitamin D2 and D3. It is produced in the kidney and helps the body easily absorb calcium, phosphate and magnesium (Sassi et al., 2018). These minerals are essential for the body to develop and maintain strong bones. Vitamin D also helps regulate the amount of calcium in the body, together with parathyroid glands, to ensure the body absorbs only the amount that it needs. Vitamin D is mainly produced in the body when exposed to sunlight (Sassi et al., 2018). However, there are supplements and some foods that add vitamin D to the body. Vitamin D levels can be tested from a blood sample. The most used test is the 25-hydroxyvitamin D {25(OH)D} (Sizar et al., 2020).</a:t>
            </a:r>
          </a:p>
        </p:txBody>
      </p:sp>
      <p:sp>
        <p:nvSpPr>
          <p:cNvPr id="4" name="Slide Number Placeholder 3"/>
          <p:cNvSpPr>
            <a:spLocks noGrp="1"/>
          </p:cNvSpPr>
          <p:nvPr>
            <p:ph type="sldNum" sz="quarter" idx="5"/>
          </p:nvPr>
        </p:nvSpPr>
        <p:spPr/>
        <p:txBody>
          <a:bodyPr/>
          <a:lstStyle/>
          <a:p>
            <a:fld id="{FF8ECF5E-E91E-41C0-8327-952FBE24FF0F}" type="slidenum">
              <a:rPr lang="en-US" smtClean="0"/>
              <a:t>3</a:t>
            </a:fld>
            <a:endParaRPr lang="en-US"/>
          </a:p>
        </p:txBody>
      </p:sp>
    </p:spTree>
    <p:extLst>
      <p:ext uri="{BB962C8B-B14F-4D97-AF65-F5344CB8AC3E}">
        <p14:creationId xmlns:p14="http://schemas.microsoft.com/office/powerpoint/2010/main" val="1582497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Low vitamin B-12 levels are associated with hyperthyroidism, pernicious anaemia or the existence of an internal parasite (Green et al., 2017). High vitamin B-12 levels are associated with some forms of leukemia, diabetes, kidney problems, and liver disease. All these diseases exhibit other symptoms that may require further testing to diagnose.</a:t>
            </a:r>
          </a:p>
        </p:txBody>
      </p:sp>
      <p:sp>
        <p:nvSpPr>
          <p:cNvPr id="4" name="Slide Number Placeholder 3"/>
          <p:cNvSpPr>
            <a:spLocks noGrp="1"/>
          </p:cNvSpPr>
          <p:nvPr>
            <p:ph type="sldNum" sz="quarter" idx="5"/>
          </p:nvPr>
        </p:nvSpPr>
        <p:spPr/>
        <p:txBody>
          <a:bodyPr/>
          <a:lstStyle/>
          <a:p>
            <a:fld id="{FF8ECF5E-E91E-41C0-8327-952FBE24FF0F}" type="slidenum">
              <a:rPr lang="en-US" smtClean="0"/>
              <a:t>13</a:t>
            </a:fld>
            <a:endParaRPr lang="en-US"/>
          </a:p>
        </p:txBody>
      </p:sp>
    </p:spTree>
    <p:extLst>
      <p:ext uri="{BB962C8B-B14F-4D97-AF65-F5344CB8AC3E}">
        <p14:creationId xmlns:p14="http://schemas.microsoft.com/office/powerpoint/2010/main" val="490218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For patients with low vitamin B-12 levels, 1-2mg of vitamin B-12 can be administered orally daily.</a:t>
            </a:r>
          </a:p>
          <a:p>
            <a:r>
              <a:rPr lang="en-US" dirty="0">
                <a:latin typeface="Times New Roman" panose="02020603050405020304" pitchFamily="18" charset="0"/>
                <a:cs typeface="Times New Roman" panose="02020603050405020304" pitchFamily="18" charset="0"/>
              </a:rPr>
              <a:t> Patients can also be given vitamin B-12 intramuscular injection, whereby those with severe deficiencies get more frequent injections. </a:t>
            </a:r>
          </a:p>
          <a:p>
            <a:r>
              <a:rPr lang="en-US" dirty="0">
                <a:latin typeface="Times New Roman" panose="02020603050405020304" pitchFamily="18" charset="0"/>
                <a:cs typeface="Times New Roman" panose="02020603050405020304" pitchFamily="18" charset="0"/>
              </a:rPr>
              <a:t>Patients with low vitamin B-12 levels may also be treated using vitamin B-12 supplements like Cyanocobalamin (</a:t>
            </a:r>
            <a:r>
              <a:rPr lang="en-US" dirty="0" err="1">
                <a:latin typeface="Times New Roman" panose="02020603050405020304" pitchFamily="18" charset="0"/>
                <a:cs typeface="Times New Roman" panose="02020603050405020304" pitchFamily="18" charset="0"/>
              </a:rPr>
              <a:t>Langan</a:t>
            </a:r>
            <a:r>
              <a:rPr lang="en-US" dirty="0">
                <a:latin typeface="Times New Roman" panose="02020603050405020304" pitchFamily="18" charset="0"/>
                <a:cs typeface="Times New Roman" panose="02020603050405020304" pitchFamily="18" charset="0"/>
              </a:rPr>
              <a:t> &amp; </a:t>
            </a:r>
            <a:r>
              <a:rPr lang="en-US" dirty="0" err="1">
                <a:latin typeface="Times New Roman" panose="02020603050405020304" pitchFamily="18" charset="0"/>
                <a:cs typeface="Times New Roman" panose="02020603050405020304" pitchFamily="18" charset="0"/>
              </a:rPr>
              <a:t>Goodbred</a:t>
            </a:r>
            <a:r>
              <a:rPr lang="en-US" dirty="0">
                <a:latin typeface="Times New Roman" panose="02020603050405020304" pitchFamily="18" charset="0"/>
                <a:cs typeface="Times New Roman" panose="02020603050405020304" pitchFamily="18" charset="0"/>
              </a:rPr>
              <a:t>, 2017). </a:t>
            </a:r>
          </a:p>
          <a:p>
            <a:r>
              <a:rPr lang="en-US" dirty="0">
                <a:latin typeface="Times New Roman" panose="02020603050405020304" pitchFamily="18" charset="0"/>
                <a:cs typeface="Times New Roman" panose="02020603050405020304" pitchFamily="18" charset="0"/>
              </a:rPr>
              <a:t>Additionally, vitamin B-12 can also be administered regularly through the nose in liquid form. </a:t>
            </a:r>
          </a:p>
          <a:p>
            <a:endParaRPr lang="en-US" dirty="0"/>
          </a:p>
        </p:txBody>
      </p:sp>
      <p:sp>
        <p:nvSpPr>
          <p:cNvPr id="4" name="Slide Number Placeholder 3"/>
          <p:cNvSpPr>
            <a:spLocks noGrp="1"/>
          </p:cNvSpPr>
          <p:nvPr>
            <p:ph type="sldNum" sz="quarter" idx="5"/>
          </p:nvPr>
        </p:nvSpPr>
        <p:spPr/>
        <p:txBody>
          <a:bodyPr/>
          <a:lstStyle/>
          <a:p>
            <a:fld id="{FF8ECF5E-E91E-41C0-8327-952FBE24FF0F}" type="slidenum">
              <a:rPr lang="en-US" smtClean="0"/>
              <a:t>14</a:t>
            </a:fld>
            <a:endParaRPr lang="en-US"/>
          </a:p>
        </p:txBody>
      </p:sp>
    </p:spTree>
    <p:extLst>
      <p:ext uri="{BB962C8B-B14F-4D97-AF65-F5344CB8AC3E}">
        <p14:creationId xmlns:p14="http://schemas.microsoft.com/office/powerpoint/2010/main" val="1591155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with more severe deficiencies can also be given intramuscular therapy and vitamin B-12 supplements to aid in eliminating neurological symptoms (Green et al., 2017). Low vitamin B-12 can also be managed by including more animal protein in the diet as it is rich in vitamin B-12.</a:t>
            </a:r>
          </a:p>
          <a:p>
            <a:r>
              <a:rPr lang="en-US" dirty="0"/>
              <a:t>For patients with high vitamin B-12 levels, a dietary adjustment may be recommended to reduce the consumption of animal proteins such as meat and milk. If abnormal vitamin B-12 levels result from a preexisting medical condition, the condition has to be treated first while monitoring changes in vitamin B-12 levels (Sukumar &amp; Saravanan, 2019).</a:t>
            </a:r>
          </a:p>
          <a:p>
            <a:endParaRPr lang="en-US" dirty="0"/>
          </a:p>
        </p:txBody>
      </p:sp>
      <p:sp>
        <p:nvSpPr>
          <p:cNvPr id="4" name="Slide Number Placeholder 3"/>
          <p:cNvSpPr>
            <a:spLocks noGrp="1"/>
          </p:cNvSpPr>
          <p:nvPr>
            <p:ph type="sldNum" sz="quarter" idx="5"/>
          </p:nvPr>
        </p:nvSpPr>
        <p:spPr/>
        <p:txBody>
          <a:bodyPr/>
          <a:lstStyle/>
          <a:p>
            <a:fld id="{FF8ECF5E-E91E-41C0-8327-952FBE24FF0F}" type="slidenum">
              <a:rPr lang="en-US" smtClean="0"/>
              <a:t>15</a:t>
            </a:fld>
            <a:endParaRPr lang="en-US"/>
          </a:p>
        </p:txBody>
      </p:sp>
    </p:spTree>
    <p:extLst>
      <p:ext uri="{BB962C8B-B14F-4D97-AF65-F5344CB8AC3E}">
        <p14:creationId xmlns:p14="http://schemas.microsoft.com/office/powerpoint/2010/main" val="1298453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Diet management can effectively maintain normal vitamin B-12 levels (</a:t>
            </a:r>
            <a:r>
              <a:rPr lang="en-US" dirty="0" err="1">
                <a:latin typeface="Times New Roman" panose="02020603050405020304" pitchFamily="18" charset="0"/>
                <a:cs typeface="Times New Roman" panose="02020603050405020304" pitchFamily="18" charset="0"/>
              </a:rPr>
              <a:t>Langan</a:t>
            </a:r>
            <a:r>
              <a:rPr lang="en-US" dirty="0">
                <a:latin typeface="Times New Roman" panose="02020603050405020304" pitchFamily="18" charset="0"/>
                <a:cs typeface="Times New Roman" panose="02020603050405020304" pitchFamily="18" charset="0"/>
              </a:rPr>
              <a:t> &amp; </a:t>
            </a:r>
            <a:r>
              <a:rPr lang="en-US" dirty="0" err="1">
                <a:latin typeface="Times New Roman" panose="02020603050405020304" pitchFamily="18" charset="0"/>
                <a:cs typeface="Times New Roman" panose="02020603050405020304" pitchFamily="18" charset="0"/>
              </a:rPr>
              <a:t>Goodbred</a:t>
            </a:r>
            <a:r>
              <a:rPr lang="en-US" dirty="0">
                <a:latin typeface="Times New Roman" panose="02020603050405020304" pitchFamily="18" charset="0"/>
                <a:cs typeface="Times New Roman" panose="02020603050405020304" pitchFamily="18" charset="0"/>
              </a:rPr>
              <a:t>, 2017). Those with high levels should reduce their intake of foods rich in vitamin B-12. Those with low levels should increase their intake of foods rich in vitamin B-12. At the same time, those with normal should balance the intake of foods rich in vitamin B-12 to maintain normal levels and avoid supplements.</a:t>
            </a:r>
          </a:p>
        </p:txBody>
      </p:sp>
      <p:sp>
        <p:nvSpPr>
          <p:cNvPr id="4" name="Slide Number Placeholder 3"/>
          <p:cNvSpPr>
            <a:spLocks noGrp="1"/>
          </p:cNvSpPr>
          <p:nvPr>
            <p:ph type="sldNum" sz="quarter" idx="5"/>
          </p:nvPr>
        </p:nvSpPr>
        <p:spPr/>
        <p:txBody>
          <a:bodyPr/>
          <a:lstStyle/>
          <a:p>
            <a:fld id="{FF8ECF5E-E91E-41C0-8327-952FBE24FF0F}" type="slidenum">
              <a:rPr lang="en-US" smtClean="0"/>
              <a:t>16</a:t>
            </a:fld>
            <a:endParaRPr lang="en-US"/>
          </a:p>
        </p:txBody>
      </p:sp>
    </p:spTree>
    <p:extLst>
      <p:ext uri="{BB962C8B-B14F-4D97-AF65-F5344CB8AC3E}">
        <p14:creationId xmlns:p14="http://schemas.microsoft.com/office/powerpoint/2010/main" val="4074593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 doctor may be compelled to order a vitamin D test on a patient when they exhibit symptoms such as mood changes, soft bones, frequent fractures, misshaped or malfunctioned bones, especially among children, and weak bones. Vitamin D tests can also be conducted on patients at a higher risk of getting vitamin D deficiency. These patients include those who have undergone gastric bypass surgery(s); people who wear clothes that completely cover their skin and therefore do not get exposed to sunlight; those who have a dark complexion, and breastfeeding infants.</a:t>
            </a:r>
          </a:p>
        </p:txBody>
      </p:sp>
      <p:sp>
        <p:nvSpPr>
          <p:cNvPr id="4" name="Slide Number Placeholder 3"/>
          <p:cNvSpPr>
            <a:spLocks noGrp="1"/>
          </p:cNvSpPr>
          <p:nvPr>
            <p:ph type="sldNum" sz="quarter" idx="5"/>
          </p:nvPr>
        </p:nvSpPr>
        <p:spPr/>
        <p:txBody>
          <a:bodyPr/>
          <a:lstStyle/>
          <a:p>
            <a:fld id="{FF8ECF5E-E91E-41C0-8327-952FBE24FF0F}" type="slidenum">
              <a:rPr lang="en-US" smtClean="0"/>
              <a:t>4</a:t>
            </a:fld>
            <a:endParaRPr lang="en-US"/>
          </a:p>
        </p:txBody>
      </p:sp>
    </p:spTree>
    <p:extLst>
      <p:ext uri="{BB962C8B-B14F-4D97-AF65-F5344CB8AC3E}">
        <p14:creationId xmlns:p14="http://schemas.microsoft.com/office/powerpoint/2010/main" val="2652850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Normal vitamin D levels range between 20-50 nanograms per milliliter (ng/ml). However, this range may vary slightly. Levels lower than 19ng/ml are considered low and may indicate vitamin D deficiency. Levels higher than 50ng/ml are considered higher than normal and mean that the body is absorbing too much vitamin D (Whittle et al., 2021).</a:t>
            </a:r>
          </a:p>
        </p:txBody>
      </p:sp>
      <p:sp>
        <p:nvSpPr>
          <p:cNvPr id="4" name="Slide Number Placeholder 3"/>
          <p:cNvSpPr>
            <a:spLocks noGrp="1"/>
          </p:cNvSpPr>
          <p:nvPr>
            <p:ph type="sldNum" sz="quarter" idx="5"/>
          </p:nvPr>
        </p:nvSpPr>
        <p:spPr/>
        <p:txBody>
          <a:bodyPr/>
          <a:lstStyle/>
          <a:p>
            <a:fld id="{FF8ECF5E-E91E-41C0-8327-952FBE24FF0F}" type="slidenum">
              <a:rPr lang="en-US" smtClean="0"/>
              <a:t>5</a:t>
            </a:fld>
            <a:endParaRPr lang="en-US"/>
          </a:p>
        </p:txBody>
      </p:sp>
    </p:spTree>
    <p:extLst>
      <p:ext uri="{BB962C8B-B14F-4D97-AF65-F5344CB8AC3E}">
        <p14:creationId xmlns:p14="http://schemas.microsoft.com/office/powerpoint/2010/main" val="213176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Abnormal levels of vitamin D are diagnosed through observation of symptoms and the analysis of the results of the 25-hydroxyvitamin D test. Low vitamin D levels accompanied by symptoms such as weak muscles and bones, fatigue, muscular pain and depression may lead to a diagnosis of vitamin D deficiency (Sizar et al., 2020). This means that even the amount of calcium absorbed in the body is very low. High vitamin D levels accompanied by symptoms such as nausea, headache and constipation may indicate too much vitamin D in the body. This may be caused by vitamin D toxicity or hypervitaminosis D, which may lead to excessive absorption of calcium in the body (Whittle et al., 2021).</a:t>
            </a:r>
          </a:p>
        </p:txBody>
      </p:sp>
      <p:sp>
        <p:nvSpPr>
          <p:cNvPr id="4" name="Slide Number Placeholder 3"/>
          <p:cNvSpPr>
            <a:spLocks noGrp="1"/>
          </p:cNvSpPr>
          <p:nvPr>
            <p:ph type="sldNum" sz="quarter" idx="5"/>
          </p:nvPr>
        </p:nvSpPr>
        <p:spPr/>
        <p:txBody>
          <a:bodyPr/>
          <a:lstStyle/>
          <a:p>
            <a:fld id="{FF8ECF5E-E91E-41C0-8327-952FBE24FF0F}" type="slidenum">
              <a:rPr lang="en-US" smtClean="0"/>
              <a:t>6</a:t>
            </a:fld>
            <a:endParaRPr lang="en-US"/>
          </a:p>
        </p:txBody>
      </p:sp>
    </p:spTree>
    <p:extLst>
      <p:ext uri="{BB962C8B-B14F-4D97-AF65-F5344CB8AC3E}">
        <p14:creationId xmlns:p14="http://schemas.microsoft.com/office/powerpoint/2010/main" val="1539167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For those with very low vitamin D levels, supplements may boost vitamin D levels back to normal. Patients may also be advised to eat foods rich in vitamin D such as fatty fish, liver, egg yolk and cheese; and get exposed to sunlight more often. For those with hypervitaminosis D, foods with vitamin D can be stopped or restricted from the diet. A doctor may also prescribe medications like corticosteroids or bisphosphonates to reduce vitamin D levels. While treating hypervitaminosis D, patients need to reduce or restrict calcium intake to prevent over-absorption (Whittle et al., 2021).</a:t>
            </a:r>
          </a:p>
        </p:txBody>
      </p:sp>
      <p:sp>
        <p:nvSpPr>
          <p:cNvPr id="4" name="Slide Number Placeholder 3"/>
          <p:cNvSpPr>
            <a:spLocks noGrp="1"/>
          </p:cNvSpPr>
          <p:nvPr>
            <p:ph type="sldNum" sz="quarter" idx="5"/>
          </p:nvPr>
        </p:nvSpPr>
        <p:spPr/>
        <p:txBody>
          <a:bodyPr/>
          <a:lstStyle/>
          <a:p>
            <a:fld id="{FF8ECF5E-E91E-41C0-8327-952FBE24FF0F}" type="slidenum">
              <a:rPr lang="en-US" smtClean="0"/>
              <a:t>7</a:t>
            </a:fld>
            <a:endParaRPr lang="en-US"/>
          </a:p>
        </p:txBody>
      </p:sp>
    </p:spTree>
    <p:extLst>
      <p:ext uri="{BB962C8B-B14F-4D97-AF65-F5344CB8AC3E}">
        <p14:creationId xmlns:p14="http://schemas.microsoft.com/office/powerpoint/2010/main" val="3721922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Patients who have vitamin D deficiency should spend 15-20 minutes in the sunlight between 9 am to 3 pm at least thrice a week for the body to generate vitamin D naturally (Sassi et al., 2018). Those who live in areas where it is very cold should consider taking either vitamin D2 or D3 supplements to maintain normal vitamin D levels in their bodies. Though hypervitaminosis is rare, it is important to avoid taking large doses of vitamin D supplements. A doctor should prescribe all quantities.</a:t>
            </a:r>
          </a:p>
        </p:txBody>
      </p:sp>
      <p:sp>
        <p:nvSpPr>
          <p:cNvPr id="4" name="Slide Number Placeholder 3"/>
          <p:cNvSpPr>
            <a:spLocks noGrp="1"/>
          </p:cNvSpPr>
          <p:nvPr>
            <p:ph type="sldNum" sz="quarter" idx="5"/>
          </p:nvPr>
        </p:nvSpPr>
        <p:spPr/>
        <p:txBody>
          <a:bodyPr/>
          <a:lstStyle/>
          <a:p>
            <a:fld id="{FF8ECF5E-E91E-41C0-8327-952FBE24FF0F}" type="slidenum">
              <a:rPr lang="en-US" smtClean="0"/>
              <a:t>8</a:t>
            </a:fld>
            <a:endParaRPr lang="en-US"/>
          </a:p>
        </p:txBody>
      </p:sp>
    </p:spTree>
    <p:extLst>
      <p:ext uri="{BB962C8B-B14F-4D97-AF65-F5344CB8AC3E}">
        <p14:creationId xmlns:p14="http://schemas.microsoft.com/office/powerpoint/2010/main" val="2139261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Various chemical processes take place within the human body. Vitamin B-12 is essential for most of these processes to occur. Human beings get vitamin B-12 mainly through the ingestion of animal proteins (Green et al., 2017). It is essential for a healthy brain development, proper functioning of the nerves, tissue repairs, DNA synthesis, and blood cells production. Tests for vitamin B-12 can be done through a home urine test or a blood test. When a blood test is conducted, blood is drawn from the arm. Levels of homocysteine, methylmalonic acid (MMA), overall vitamin B-12 levels and holotranscobalamin (holo TC) are monitored (Sukumar &amp; Saravanan, 2019).</a:t>
            </a:r>
          </a:p>
        </p:txBody>
      </p:sp>
      <p:sp>
        <p:nvSpPr>
          <p:cNvPr id="4" name="Slide Number Placeholder 3"/>
          <p:cNvSpPr>
            <a:spLocks noGrp="1"/>
          </p:cNvSpPr>
          <p:nvPr>
            <p:ph type="sldNum" sz="quarter" idx="5"/>
          </p:nvPr>
        </p:nvSpPr>
        <p:spPr/>
        <p:txBody>
          <a:bodyPr/>
          <a:lstStyle/>
          <a:p>
            <a:fld id="{FF8ECF5E-E91E-41C0-8327-952FBE24FF0F}" type="slidenum">
              <a:rPr lang="en-US" smtClean="0"/>
              <a:t>10</a:t>
            </a:fld>
            <a:endParaRPr lang="en-US"/>
          </a:p>
        </p:txBody>
      </p:sp>
    </p:spTree>
    <p:extLst>
      <p:ext uri="{BB962C8B-B14F-4D97-AF65-F5344CB8AC3E}">
        <p14:creationId xmlns:p14="http://schemas.microsoft.com/office/powerpoint/2010/main" val="2807254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Various symptoms may prompt a medical examiner to conduct a vitamin B-12 blood test. These include (Sukumar &amp; Saravanan, 2019):</a:t>
            </a:r>
          </a:p>
          <a:p>
            <a:r>
              <a:rPr lang="en-US" dirty="0">
                <a:latin typeface="Times New Roman" panose="02020603050405020304" pitchFamily="18" charset="0"/>
                <a:cs typeface="Times New Roman" panose="02020603050405020304" pitchFamily="18" charset="0"/>
              </a:rPr>
              <a:t>a.	When patients have symptoms associated with anaemia such as fatigue, pale skin, and general body weakness.</a:t>
            </a:r>
          </a:p>
          <a:p>
            <a:r>
              <a:rPr lang="en-US" dirty="0">
                <a:latin typeface="Times New Roman" panose="02020603050405020304" pitchFamily="18" charset="0"/>
                <a:cs typeface="Times New Roman" panose="02020603050405020304" pitchFamily="18" charset="0"/>
              </a:rPr>
              <a:t>b.	Balancing problems</a:t>
            </a:r>
          </a:p>
          <a:p>
            <a:r>
              <a:rPr lang="en-US" dirty="0">
                <a:latin typeface="Times New Roman" panose="02020603050405020304" pitchFamily="18" charset="0"/>
                <a:cs typeface="Times New Roman" panose="02020603050405020304" pitchFamily="18" charset="0"/>
              </a:rPr>
              <a:t>c.	Prickly sensation on the hands and feet</a:t>
            </a:r>
          </a:p>
          <a:p>
            <a:r>
              <a:rPr lang="en-US" dirty="0">
                <a:latin typeface="Times New Roman" panose="02020603050405020304" pitchFamily="18" charset="0"/>
                <a:cs typeface="Times New Roman" panose="02020603050405020304" pitchFamily="18" charset="0"/>
              </a:rPr>
              <a:t>d.	A heartbeat that is faster than normal.</a:t>
            </a:r>
          </a:p>
          <a:p>
            <a:r>
              <a:rPr lang="en-US" dirty="0">
                <a:latin typeface="Times New Roman" panose="02020603050405020304" pitchFamily="18" charset="0"/>
                <a:cs typeface="Times New Roman" panose="02020603050405020304" pitchFamily="18" charset="0"/>
              </a:rPr>
              <a:t>e.	Loss of appetite or loss of taste for food</a:t>
            </a:r>
          </a:p>
          <a:p>
            <a:r>
              <a:rPr lang="en-US" dirty="0">
                <a:latin typeface="Times New Roman" panose="02020603050405020304" pitchFamily="18" charset="0"/>
                <a:cs typeface="Times New Roman" panose="02020603050405020304" pitchFamily="18" charset="0"/>
              </a:rPr>
              <a:t>f.	Loss of thinking abilities (dementia)</a:t>
            </a:r>
          </a:p>
          <a:p>
            <a:r>
              <a:rPr lang="en-US" dirty="0">
                <a:latin typeface="Times New Roman" panose="02020603050405020304" pitchFamily="18" charset="0"/>
                <a:cs typeface="Times New Roman" panose="02020603050405020304" pitchFamily="18" charset="0"/>
              </a:rPr>
              <a:t>g.	General confusion in a patient</a:t>
            </a:r>
          </a:p>
          <a:p>
            <a:endParaRPr lang="en-US" dirty="0"/>
          </a:p>
        </p:txBody>
      </p:sp>
      <p:sp>
        <p:nvSpPr>
          <p:cNvPr id="4" name="Slide Number Placeholder 3"/>
          <p:cNvSpPr>
            <a:spLocks noGrp="1"/>
          </p:cNvSpPr>
          <p:nvPr>
            <p:ph type="sldNum" sz="quarter" idx="5"/>
          </p:nvPr>
        </p:nvSpPr>
        <p:spPr/>
        <p:txBody>
          <a:bodyPr/>
          <a:lstStyle/>
          <a:p>
            <a:fld id="{FF8ECF5E-E91E-41C0-8327-952FBE24FF0F}" type="slidenum">
              <a:rPr lang="en-US" smtClean="0"/>
              <a:t>11</a:t>
            </a:fld>
            <a:endParaRPr lang="en-US"/>
          </a:p>
        </p:txBody>
      </p:sp>
    </p:spTree>
    <p:extLst>
      <p:ext uri="{BB962C8B-B14F-4D97-AF65-F5344CB8AC3E}">
        <p14:creationId xmlns:p14="http://schemas.microsoft.com/office/powerpoint/2010/main" val="1805735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Normal vitamin B-12 levels range between190-900 picograms per millimeter (</a:t>
            </a:r>
            <a:r>
              <a:rPr lang="en-US" dirty="0" err="1">
                <a:latin typeface="Times New Roman" panose="02020603050405020304" pitchFamily="18" charset="0"/>
                <a:cs typeface="Times New Roman" panose="02020603050405020304" pitchFamily="18" charset="0"/>
              </a:rPr>
              <a:t>pg</a:t>
            </a:r>
            <a:r>
              <a:rPr lang="en-US" dirty="0">
                <a:latin typeface="Times New Roman" panose="02020603050405020304" pitchFamily="18" charset="0"/>
                <a:cs typeface="Times New Roman" panose="02020603050405020304" pitchFamily="18" charset="0"/>
              </a:rPr>
              <a:t>/ml). However, the normal ranges may vary slightly depending on the laboratory conducting the test (</a:t>
            </a:r>
            <a:r>
              <a:rPr lang="en-US" dirty="0" err="1">
                <a:latin typeface="Times New Roman" panose="02020603050405020304" pitchFamily="18" charset="0"/>
                <a:cs typeface="Times New Roman" panose="02020603050405020304" pitchFamily="18" charset="0"/>
              </a:rPr>
              <a:t>Langan</a:t>
            </a:r>
            <a:r>
              <a:rPr lang="en-US" dirty="0">
                <a:latin typeface="Times New Roman" panose="02020603050405020304" pitchFamily="18" charset="0"/>
                <a:cs typeface="Times New Roman" panose="02020603050405020304" pitchFamily="18" charset="0"/>
              </a:rPr>
              <a:t> &amp; </a:t>
            </a:r>
            <a:r>
              <a:rPr lang="en-US" dirty="0" err="1">
                <a:latin typeface="Times New Roman" panose="02020603050405020304" pitchFamily="18" charset="0"/>
                <a:cs typeface="Times New Roman" panose="02020603050405020304" pitchFamily="18" charset="0"/>
              </a:rPr>
              <a:t>Goodbred</a:t>
            </a:r>
            <a:r>
              <a:rPr lang="en-US" dirty="0">
                <a:latin typeface="Times New Roman" panose="02020603050405020304" pitchFamily="18" charset="0"/>
                <a:cs typeface="Times New Roman" panose="02020603050405020304" pitchFamily="18" charset="0"/>
              </a:rPr>
              <a:t>, 2017). Vitamin B-12 levels that are below 190pg/ml are considered low. People with such levels are considered vitamin B-12 deficient. Additionally, high methylmalonic acid and holotranscobalamin levels are also an indication of low vitamin B-12 levels. Levels beyond 900pg/ml are considered high.</a:t>
            </a:r>
          </a:p>
        </p:txBody>
      </p:sp>
      <p:sp>
        <p:nvSpPr>
          <p:cNvPr id="4" name="Slide Number Placeholder 3"/>
          <p:cNvSpPr>
            <a:spLocks noGrp="1"/>
          </p:cNvSpPr>
          <p:nvPr>
            <p:ph type="sldNum" sz="quarter" idx="5"/>
          </p:nvPr>
        </p:nvSpPr>
        <p:spPr/>
        <p:txBody>
          <a:bodyPr/>
          <a:lstStyle/>
          <a:p>
            <a:fld id="{FF8ECF5E-E91E-41C0-8327-952FBE24FF0F}" type="slidenum">
              <a:rPr lang="en-US" smtClean="0"/>
              <a:t>12</a:t>
            </a:fld>
            <a:endParaRPr lang="en-US"/>
          </a:p>
        </p:txBody>
      </p:sp>
    </p:spTree>
    <p:extLst>
      <p:ext uri="{BB962C8B-B14F-4D97-AF65-F5344CB8AC3E}">
        <p14:creationId xmlns:p14="http://schemas.microsoft.com/office/powerpoint/2010/main" val="4069309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194781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2853902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28174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820300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9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1404412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4044194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427061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2536498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5CFA5E-612D-4257-98F6-A418F58A7250}"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1892454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5CFA5E-612D-4257-98F6-A418F58A7250}"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1597502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5CFA5E-612D-4257-98F6-A418F58A7250}" type="datetimeFigureOut">
              <a:rPr lang="en-US" smtClean="0"/>
              <a:t>9/9/2021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2835089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5CFA5E-612D-4257-98F6-A418F58A7250}" type="datetimeFigureOut">
              <a:rPr lang="en-US" smtClean="0"/>
              <a:t>9/9/2021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966323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5CFA5E-612D-4257-98F6-A418F58A7250}" type="datetimeFigureOut">
              <a:rPr lang="en-US" smtClean="0"/>
              <a:t>9/9/2021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3850633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C5CFA5E-612D-4257-98F6-A418F58A7250}"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3844184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5CFA5E-612D-4257-98F6-A418F58A7250}"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4FE93-17C0-4180-B922-21336783C47A}" type="slidenum">
              <a:rPr lang="en-US" smtClean="0"/>
              <a:t>‹#›</a:t>
            </a:fld>
            <a:endParaRPr lang="en-US"/>
          </a:p>
        </p:txBody>
      </p:sp>
    </p:spTree>
    <p:extLst>
      <p:ext uri="{BB962C8B-B14F-4D97-AF65-F5344CB8AC3E}">
        <p14:creationId xmlns:p14="http://schemas.microsoft.com/office/powerpoint/2010/main" val="2509406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C5CFA5E-612D-4257-98F6-A418F58A7250}" type="datetimeFigureOut">
              <a:rPr lang="en-US" smtClean="0"/>
              <a:t>9/9/2021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254FE93-17C0-4180-B922-21336783C47A}" type="slidenum">
              <a:rPr lang="en-US" smtClean="0"/>
              <a:t>‹#›</a:t>
            </a:fld>
            <a:endParaRPr lang="en-US"/>
          </a:p>
        </p:txBody>
      </p:sp>
    </p:spTree>
    <p:extLst>
      <p:ext uri="{BB962C8B-B14F-4D97-AF65-F5344CB8AC3E}">
        <p14:creationId xmlns:p14="http://schemas.microsoft.com/office/powerpoint/2010/main" val="39472194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E17854-B88C-41A5-8B21-D158ECC1864D}"/>
              </a:ext>
            </a:extLst>
          </p:cNvPr>
          <p:cNvSpPr txBox="1"/>
          <p:nvPr/>
        </p:nvSpPr>
        <p:spPr>
          <a:xfrm>
            <a:off x="2873827" y="2495007"/>
            <a:ext cx="6844939" cy="461665"/>
          </a:xfrm>
          <a:prstGeom prst="rect">
            <a:avLst/>
          </a:prstGeom>
          <a:noFill/>
        </p:spPr>
        <p:txBody>
          <a:bodyPr wrap="square">
            <a:spAutoFit/>
          </a:bodyPr>
          <a:lstStyle/>
          <a:p>
            <a:pPr algn="ctr"/>
            <a:r>
              <a:rPr lang="en-US" sz="2400" dirty="0">
                <a:solidFill>
                  <a:srgbClr val="FF0000"/>
                </a:solidFill>
                <a:latin typeface="Times New Roman" panose="02020603050405020304" pitchFamily="18" charset="0"/>
                <a:cs typeface="Times New Roman" panose="02020603050405020304" pitchFamily="18" charset="0"/>
              </a:rPr>
              <a:t>SERUM VITAMIN LEVELS D AND B12</a:t>
            </a:r>
          </a:p>
        </p:txBody>
      </p:sp>
    </p:spTree>
    <p:extLst>
      <p:ext uri="{BB962C8B-B14F-4D97-AF65-F5344CB8AC3E}">
        <p14:creationId xmlns:p14="http://schemas.microsoft.com/office/powerpoint/2010/main" val="2334929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670A-C1AA-45A2-81FB-0E6B2B7AD014}"/>
              </a:ext>
            </a:extLst>
          </p:cNvPr>
          <p:cNvSpPr>
            <a:spLocks noGrp="1"/>
          </p:cNvSpPr>
          <p:nvPr>
            <p:ph type="title"/>
          </p:nvPr>
        </p:nvSpPr>
        <p:spPr/>
        <p:txBody>
          <a:bodyPr/>
          <a:lstStyle/>
          <a:p>
            <a:pPr algn="ctr"/>
            <a:r>
              <a:rPr lang="en-US" dirty="0">
                <a:solidFill>
                  <a:srgbClr val="FF0000"/>
                </a:solidFill>
              </a:rPr>
              <a:t>Vitamin B-12</a:t>
            </a:r>
          </a:p>
        </p:txBody>
      </p:sp>
      <p:sp>
        <p:nvSpPr>
          <p:cNvPr id="3" name="Content Placeholder 2">
            <a:extLst>
              <a:ext uri="{FF2B5EF4-FFF2-40B4-BE49-F238E27FC236}">
                <a16:creationId xmlns:a16="http://schemas.microsoft.com/office/drawing/2014/main" id="{A8BE5C43-70BC-4525-BD2A-AB8D4C12B440}"/>
              </a:ext>
            </a:extLst>
          </p:cNvPr>
          <p:cNvSpPr>
            <a:spLocks noGrp="1"/>
          </p:cNvSpPr>
          <p:nvPr>
            <p:ph idx="1"/>
          </p:nvPr>
        </p:nvSpPr>
        <p:spPr/>
        <p:txBody>
          <a:bodyPr>
            <a:normAutofit/>
          </a:bodyPr>
          <a:lstStyle/>
          <a:p>
            <a:pPr marL="0" indent="0" algn="ctr">
              <a:buNone/>
            </a:pPr>
            <a:r>
              <a:rPr lang="en-US" dirty="0">
                <a:solidFill>
                  <a:srgbClr val="FF0000"/>
                </a:solidFill>
              </a:rPr>
              <a:t>Definition and Testing</a:t>
            </a:r>
          </a:p>
          <a:p>
            <a:r>
              <a:rPr lang="en-US" dirty="0">
                <a:latin typeface="Times New Roman" panose="02020603050405020304" pitchFamily="18" charset="0"/>
                <a:cs typeface="Times New Roman" panose="02020603050405020304" pitchFamily="18" charset="0"/>
              </a:rPr>
              <a:t>Various chemical processes take place within the human body. </a:t>
            </a:r>
          </a:p>
          <a:p>
            <a:pPr marL="0" indent="0">
              <a:buNone/>
            </a:pPr>
            <a:r>
              <a:rPr lang="en-US" dirty="0">
                <a:latin typeface="Times New Roman" panose="02020603050405020304" pitchFamily="18" charset="0"/>
                <a:cs typeface="Times New Roman" panose="02020603050405020304" pitchFamily="18" charset="0"/>
              </a:rPr>
              <a:t>Vitamin B-12 is essential for most of these processes to occur. Human beings get vitamin B-12 mainly through the ingestion of animal proteins (Green et al., 2017). </a:t>
            </a:r>
          </a:p>
          <a:p>
            <a:r>
              <a:rPr lang="en-US" dirty="0">
                <a:latin typeface="Times New Roman" panose="02020603050405020304" pitchFamily="18" charset="0"/>
                <a:cs typeface="Times New Roman" panose="02020603050405020304" pitchFamily="18" charset="0"/>
              </a:rPr>
              <a:t>It is essential for a healthy brain development, proper functioning of the nerves, tissue repairs, DNA synthesis, and blood cells production. </a:t>
            </a:r>
          </a:p>
          <a:p>
            <a:r>
              <a:rPr lang="en-US" dirty="0">
                <a:latin typeface="Times New Roman" panose="02020603050405020304" pitchFamily="18" charset="0"/>
                <a:cs typeface="Times New Roman" panose="02020603050405020304" pitchFamily="18" charset="0"/>
              </a:rPr>
              <a:t>Tests for vitamin B-12 can be done through a home urine test or a blood test.</a:t>
            </a:r>
          </a:p>
          <a:p>
            <a:r>
              <a:rPr lang="en-US" dirty="0">
                <a:latin typeface="Times New Roman" panose="02020603050405020304" pitchFamily="18" charset="0"/>
                <a:cs typeface="Times New Roman" panose="02020603050405020304" pitchFamily="18" charset="0"/>
              </a:rPr>
              <a:t> When a blood test is conducted, blood is drawn from the arm. Levels of homocysteine, methylmalonic acid (MMA), overall vitamin B-12 levels and holotranscobalamin (holo TC) are monitored (Sukumar &amp; Saravanan, 2019).</a:t>
            </a:r>
          </a:p>
        </p:txBody>
      </p:sp>
    </p:spTree>
    <p:extLst>
      <p:ext uri="{BB962C8B-B14F-4D97-AF65-F5344CB8AC3E}">
        <p14:creationId xmlns:p14="http://schemas.microsoft.com/office/powerpoint/2010/main" val="2494286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03736-6BF8-4F4C-B324-BB27D1A82661}"/>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Indication</a:t>
            </a:r>
          </a:p>
        </p:txBody>
      </p:sp>
      <p:sp>
        <p:nvSpPr>
          <p:cNvPr id="3" name="Content Placeholder 2">
            <a:extLst>
              <a:ext uri="{FF2B5EF4-FFF2-40B4-BE49-F238E27FC236}">
                <a16:creationId xmlns:a16="http://schemas.microsoft.com/office/drawing/2014/main" id="{AD2CFDE9-6781-48AA-BE19-C47419EE8C5B}"/>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Various symptoms may prompt a medical examiner to conduct a vitamin B-12 blood test. These include (Sukumar &amp; Saravanan, 2019):</a:t>
            </a:r>
          </a:p>
          <a:p>
            <a:r>
              <a:rPr lang="en-US" dirty="0">
                <a:latin typeface="Times New Roman" panose="02020603050405020304" pitchFamily="18" charset="0"/>
                <a:cs typeface="Times New Roman" panose="02020603050405020304" pitchFamily="18" charset="0"/>
              </a:rPr>
              <a:t>a.	When patients have symptoms associated with anaemia such as fatigue, pale skin, and general body weakness.</a:t>
            </a:r>
          </a:p>
          <a:p>
            <a:r>
              <a:rPr lang="en-US" dirty="0">
                <a:latin typeface="Times New Roman" panose="02020603050405020304" pitchFamily="18" charset="0"/>
                <a:cs typeface="Times New Roman" panose="02020603050405020304" pitchFamily="18" charset="0"/>
              </a:rPr>
              <a:t>b.	Balancing problems</a:t>
            </a:r>
          </a:p>
          <a:p>
            <a:r>
              <a:rPr lang="en-US" dirty="0">
                <a:latin typeface="Times New Roman" panose="02020603050405020304" pitchFamily="18" charset="0"/>
                <a:cs typeface="Times New Roman" panose="02020603050405020304" pitchFamily="18" charset="0"/>
              </a:rPr>
              <a:t>c.	Prickly sensation on the hands and feet</a:t>
            </a:r>
          </a:p>
          <a:p>
            <a:r>
              <a:rPr lang="en-US" dirty="0">
                <a:latin typeface="Times New Roman" panose="02020603050405020304" pitchFamily="18" charset="0"/>
                <a:cs typeface="Times New Roman" panose="02020603050405020304" pitchFamily="18" charset="0"/>
              </a:rPr>
              <a:t>d.	A heartbeat that is faster than normal.</a:t>
            </a:r>
          </a:p>
          <a:p>
            <a:r>
              <a:rPr lang="en-US" dirty="0">
                <a:latin typeface="Times New Roman" panose="02020603050405020304" pitchFamily="18" charset="0"/>
                <a:cs typeface="Times New Roman" panose="02020603050405020304" pitchFamily="18" charset="0"/>
              </a:rPr>
              <a:t>e.	Loss of appetite or loss of taste for food</a:t>
            </a:r>
          </a:p>
          <a:p>
            <a:r>
              <a:rPr lang="en-US" dirty="0">
                <a:latin typeface="Times New Roman" panose="02020603050405020304" pitchFamily="18" charset="0"/>
                <a:cs typeface="Times New Roman" panose="02020603050405020304" pitchFamily="18" charset="0"/>
              </a:rPr>
              <a:t>f.	Loss of thinking abilities (dementia)</a:t>
            </a:r>
          </a:p>
          <a:p>
            <a:r>
              <a:rPr lang="en-US" dirty="0">
                <a:latin typeface="Times New Roman" panose="02020603050405020304" pitchFamily="18" charset="0"/>
                <a:cs typeface="Times New Roman" panose="02020603050405020304" pitchFamily="18" charset="0"/>
              </a:rPr>
              <a:t>g.	General confusion in a patient</a:t>
            </a:r>
          </a:p>
          <a:p>
            <a:endParaRPr lang="en-US" dirty="0"/>
          </a:p>
        </p:txBody>
      </p:sp>
    </p:spTree>
    <p:extLst>
      <p:ext uri="{BB962C8B-B14F-4D97-AF65-F5344CB8AC3E}">
        <p14:creationId xmlns:p14="http://schemas.microsoft.com/office/powerpoint/2010/main" val="2441806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F2D3E-325E-499D-A0C1-A079436EF44B}"/>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Results Interpretation</a:t>
            </a:r>
          </a:p>
        </p:txBody>
      </p:sp>
      <p:sp>
        <p:nvSpPr>
          <p:cNvPr id="3" name="Content Placeholder 2">
            <a:extLst>
              <a:ext uri="{FF2B5EF4-FFF2-40B4-BE49-F238E27FC236}">
                <a16:creationId xmlns:a16="http://schemas.microsoft.com/office/drawing/2014/main" id="{A60022E1-D11B-41C0-84F0-BE35C6965C19}"/>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Normal vitamin B-12 levels range between190-900 picograms per millimeter (</a:t>
            </a:r>
            <a:r>
              <a:rPr lang="en-US" dirty="0" err="1">
                <a:latin typeface="Times New Roman" panose="02020603050405020304" pitchFamily="18" charset="0"/>
                <a:cs typeface="Times New Roman" panose="02020603050405020304" pitchFamily="18" charset="0"/>
              </a:rPr>
              <a:t>pg</a:t>
            </a:r>
            <a:r>
              <a:rPr lang="en-US" dirty="0">
                <a:latin typeface="Times New Roman" panose="02020603050405020304" pitchFamily="18" charset="0"/>
                <a:cs typeface="Times New Roman" panose="02020603050405020304" pitchFamily="18" charset="0"/>
              </a:rPr>
              <a:t>/ml). </a:t>
            </a:r>
          </a:p>
          <a:p>
            <a:r>
              <a:rPr lang="en-US" dirty="0">
                <a:latin typeface="Times New Roman" panose="02020603050405020304" pitchFamily="18" charset="0"/>
                <a:cs typeface="Times New Roman" panose="02020603050405020304" pitchFamily="18" charset="0"/>
              </a:rPr>
              <a:t>However, the normal ranges may vary slightly depending on the laboratory conducting the test (</a:t>
            </a:r>
            <a:r>
              <a:rPr lang="en-US" dirty="0" err="1">
                <a:latin typeface="Times New Roman" panose="02020603050405020304" pitchFamily="18" charset="0"/>
                <a:cs typeface="Times New Roman" panose="02020603050405020304" pitchFamily="18" charset="0"/>
              </a:rPr>
              <a:t>Langan</a:t>
            </a:r>
            <a:r>
              <a:rPr lang="en-US" dirty="0">
                <a:latin typeface="Times New Roman" panose="02020603050405020304" pitchFamily="18" charset="0"/>
                <a:cs typeface="Times New Roman" panose="02020603050405020304" pitchFamily="18" charset="0"/>
              </a:rPr>
              <a:t> &amp; </a:t>
            </a:r>
            <a:r>
              <a:rPr lang="en-US" dirty="0" err="1">
                <a:latin typeface="Times New Roman" panose="02020603050405020304" pitchFamily="18" charset="0"/>
                <a:cs typeface="Times New Roman" panose="02020603050405020304" pitchFamily="18" charset="0"/>
              </a:rPr>
              <a:t>Goodbred</a:t>
            </a:r>
            <a:r>
              <a:rPr lang="en-US" dirty="0">
                <a:latin typeface="Times New Roman" panose="02020603050405020304" pitchFamily="18" charset="0"/>
                <a:cs typeface="Times New Roman" panose="02020603050405020304" pitchFamily="18" charset="0"/>
              </a:rPr>
              <a:t>, 2017). </a:t>
            </a:r>
          </a:p>
          <a:p>
            <a:r>
              <a:rPr lang="en-US" dirty="0">
                <a:latin typeface="Times New Roman" panose="02020603050405020304" pitchFamily="18" charset="0"/>
                <a:cs typeface="Times New Roman" panose="02020603050405020304" pitchFamily="18" charset="0"/>
              </a:rPr>
              <a:t>Vitamin B-12 levels that are below 190pg/ml are considered low. People with such levels are considered vitamin B-12 deficient.</a:t>
            </a:r>
          </a:p>
          <a:p>
            <a:r>
              <a:rPr lang="en-US" dirty="0">
                <a:latin typeface="Times New Roman" panose="02020603050405020304" pitchFamily="18" charset="0"/>
                <a:cs typeface="Times New Roman" panose="02020603050405020304" pitchFamily="18" charset="0"/>
              </a:rPr>
              <a:t> Additionally, high methylmalonic acid and holotranscobalamin levels are also an indication of low vitamin B-12 levels. Levels beyond 900pg/ml are considered high.</a:t>
            </a:r>
          </a:p>
        </p:txBody>
      </p:sp>
    </p:spTree>
    <p:extLst>
      <p:ext uri="{BB962C8B-B14F-4D97-AF65-F5344CB8AC3E}">
        <p14:creationId xmlns:p14="http://schemas.microsoft.com/office/powerpoint/2010/main" val="831164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18851-1149-4F1F-B79A-B37CE824D60D}"/>
              </a:ext>
            </a:extLst>
          </p:cNvPr>
          <p:cNvSpPr>
            <a:spLocks noGrp="1"/>
          </p:cNvSpPr>
          <p:nvPr>
            <p:ph type="title"/>
          </p:nvPr>
        </p:nvSpPr>
        <p:spPr/>
        <p:txBody>
          <a:bodyPr/>
          <a:lstStyle/>
          <a:p>
            <a:pPr algn="ctr"/>
            <a:r>
              <a:rPr lang="en-US" dirty="0">
                <a:solidFill>
                  <a:srgbClr val="FF0000"/>
                </a:solidFill>
              </a:rPr>
              <a:t>Diagnosis</a:t>
            </a:r>
          </a:p>
        </p:txBody>
      </p:sp>
      <p:sp>
        <p:nvSpPr>
          <p:cNvPr id="3" name="Content Placeholder 2">
            <a:extLst>
              <a:ext uri="{FF2B5EF4-FFF2-40B4-BE49-F238E27FC236}">
                <a16:creationId xmlns:a16="http://schemas.microsoft.com/office/drawing/2014/main" id="{A64F2372-9D7F-4CB0-A3F1-4868EFA7ACBC}"/>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Low vitamin B-12 levels are associated with hyperthyroidism, pernicious anaemia or the existence of an internal parasite (Green et al., 2017). </a:t>
            </a:r>
          </a:p>
          <a:p>
            <a:r>
              <a:rPr lang="en-US" dirty="0">
                <a:latin typeface="Times New Roman" panose="02020603050405020304" pitchFamily="18" charset="0"/>
                <a:cs typeface="Times New Roman" panose="02020603050405020304" pitchFamily="18" charset="0"/>
              </a:rPr>
              <a:t>High vitamin B-12 levels are associated with some forms of leukemia, diabetes, kidney problems, and liver disease. </a:t>
            </a:r>
          </a:p>
          <a:p>
            <a:r>
              <a:rPr lang="en-US" dirty="0">
                <a:latin typeface="Times New Roman" panose="02020603050405020304" pitchFamily="18" charset="0"/>
                <a:cs typeface="Times New Roman" panose="02020603050405020304" pitchFamily="18" charset="0"/>
              </a:rPr>
              <a:t>All these diseases exhibit other symptoms that may require further testing to diagnose.</a:t>
            </a:r>
          </a:p>
        </p:txBody>
      </p:sp>
    </p:spTree>
    <p:extLst>
      <p:ext uri="{BB962C8B-B14F-4D97-AF65-F5344CB8AC3E}">
        <p14:creationId xmlns:p14="http://schemas.microsoft.com/office/powerpoint/2010/main" val="3419830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3C61-A265-4A30-8F19-EF4478C3E5DD}"/>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Management</a:t>
            </a:r>
          </a:p>
        </p:txBody>
      </p:sp>
      <p:sp>
        <p:nvSpPr>
          <p:cNvPr id="3" name="Content Placeholder 2">
            <a:extLst>
              <a:ext uri="{FF2B5EF4-FFF2-40B4-BE49-F238E27FC236}">
                <a16:creationId xmlns:a16="http://schemas.microsoft.com/office/drawing/2014/main" id="{947A8622-A5B4-49CD-ADF4-4038022CFCA7}"/>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For patients with low vitamin B-12 levels, 1-2mg of vitamin B-12 can be administered orally daily.</a:t>
            </a:r>
          </a:p>
          <a:p>
            <a:r>
              <a:rPr lang="en-US" dirty="0">
                <a:latin typeface="Times New Roman" panose="02020603050405020304" pitchFamily="18" charset="0"/>
                <a:cs typeface="Times New Roman" panose="02020603050405020304" pitchFamily="18" charset="0"/>
              </a:rPr>
              <a:t> Patients can also be given vitamin B-12 intramuscular injection, whereby those with severe deficiencies get more frequent injections. </a:t>
            </a:r>
          </a:p>
          <a:p>
            <a:r>
              <a:rPr lang="en-US" dirty="0">
                <a:latin typeface="Times New Roman" panose="02020603050405020304" pitchFamily="18" charset="0"/>
                <a:cs typeface="Times New Roman" panose="02020603050405020304" pitchFamily="18" charset="0"/>
              </a:rPr>
              <a:t>Patients with low vitamin B-12 levels may also be treated using vitamin B-12 supplements like Cyanocobalamin (</a:t>
            </a:r>
            <a:r>
              <a:rPr lang="en-US" dirty="0" err="1">
                <a:latin typeface="Times New Roman" panose="02020603050405020304" pitchFamily="18" charset="0"/>
                <a:cs typeface="Times New Roman" panose="02020603050405020304" pitchFamily="18" charset="0"/>
              </a:rPr>
              <a:t>Langan</a:t>
            </a:r>
            <a:r>
              <a:rPr lang="en-US" dirty="0">
                <a:latin typeface="Times New Roman" panose="02020603050405020304" pitchFamily="18" charset="0"/>
                <a:cs typeface="Times New Roman" panose="02020603050405020304" pitchFamily="18" charset="0"/>
              </a:rPr>
              <a:t> &amp; </a:t>
            </a:r>
            <a:r>
              <a:rPr lang="en-US" dirty="0" err="1">
                <a:latin typeface="Times New Roman" panose="02020603050405020304" pitchFamily="18" charset="0"/>
                <a:cs typeface="Times New Roman" panose="02020603050405020304" pitchFamily="18" charset="0"/>
              </a:rPr>
              <a:t>Goodbred</a:t>
            </a:r>
            <a:r>
              <a:rPr lang="en-US" dirty="0">
                <a:latin typeface="Times New Roman" panose="02020603050405020304" pitchFamily="18" charset="0"/>
                <a:cs typeface="Times New Roman" panose="02020603050405020304" pitchFamily="18" charset="0"/>
              </a:rPr>
              <a:t>, 2017). </a:t>
            </a:r>
          </a:p>
          <a:p>
            <a:r>
              <a:rPr lang="en-US" dirty="0">
                <a:latin typeface="Times New Roman" panose="02020603050405020304" pitchFamily="18" charset="0"/>
                <a:cs typeface="Times New Roman" panose="02020603050405020304" pitchFamily="18" charset="0"/>
              </a:rPr>
              <a:t>Additionally, vitamin B-12 can also be administered regularly through the nose in liquid form. </a:t>
            </a:r>
          </a:p>
        </p:txBody>
      </p:sp>
    </p:spTree>
    <p:extLst>
      <p:ext uri="{BB962C8B-B14F-4D97-AF65-F5344CB8AC3E}">
        <p14:creationId xmlns:p14="http://schemas.microsoft.com/office/powerpoint/2010/main" val="1615012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476A-B195-4979-A531-53F00FB0A4BB}"/>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7CE181A7-3CEE-41E6-85F3-E0030EABA123}"/>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Patients with more severe deficiencies can also be given intramuscular therapy and vitamin B-12 supplements to aid in eliminating neurological symptoms (Green et al., 2017). </a:t>
            </a:r>
          </a:p>
          <a:p>
            <a:r>
              <a:rPr lang="en-US" dirty="0">
                <a:latin typeface="Times New Roman" panose="02020603050405020304" pitchFamily="18" charset="0"/>
                <a:cs typeface="Times New Roman" panose="02020603050405020304" pitchFamily="18" charset="0"/>
              </a:rPr>
              <a:t>Low vitamin B-12 can also be managed by including more animal protein in the diet as it is rich in vitamin B-12.</a:t>
            </a:r>
          </a:p>
          <a:p>
            <a:r>
              <a:rPr lang="en-US" dirty="0">
                <a:latin typeface="Times New Roman" panose="02020603050405020304" pitchFamily="18" charset="0"/>
                <a:cs typeface="Times New Roman" panose="02020603050405020304" pitchFamily="18" charset="0"/>
              </a:rPr>
              <a:t>For patients with high vitamin B-12 levels, a dietary adjustment may be recommended to reduce the consumption of animal proteins such as meat and milk. </a:t>
            </a:r>
          </a:p>
          <a:p>
            <a:r>
              <a:rPr lang="en-US" dirty="0">
                <a:latin typeface="Times New Roman" panose="02020603050405020304" pitchFamily="18" charset="0"/>
                <a:cs typeface="Times New Roman" panose="02020603050405020304" pitchFamily="18" charset="0"/>
              </a:rPr>
              <a:t>If abnormal vitamin B-12 levels result from a preexisting medical condition, the condition has to be treated first while monitoring changes in vitamin B-12 levels (Sukumar &amp; Saravanan, 2019).</a:t>
            </a:r>
          </a:p>
          <a:p>
            <a:endParaRPr lang="en-US" dirty="0"/>
          </a:p>
        </p:txBody>
      </p:sp>
    </p:spTree>
    <p:extLst>
      <p:ext uri="{BB962C8B-B14F-4D97-AF65-F5344CB8AC3E}">
        <p14:creationId xmlns:p14="http://schemas.microsoft.com/office/powerpoint/2010/main" val="3560033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FF86A-1332-4C53-869B-B03CC853F4BD}"/>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Patient Education</a:t>
            </a:r>
          </a:p>
        </p:txBody>
      </p:sp>
      <p:sp>
        <p:nvSpPr>
          <p:cNvPr id="3" name="Content Placeholder 2">
            <a:extLst>
              <a:ext uri="{FF2B5EF4-FFF2-40B4-BE49-F238E27FC236}">
                <a16:creationId xmlns:a16="http://schemas.microsoft.com/office/drawing/2014/main" id="{4E310108-6B6A-46ED-B10F-4378A96CDABD}"/>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Diet management can effectively maintain normal vitamin B-12 levels (</a:t>
            </a:r>
            <a:r>
              <a:rPr lang="en-US" dirty="0" err="1">
                <a:latin typeface="Times New Roman" panose="02020603050405020304" pitchFamily="18" charset="0"/>
                <a:cs typeface="Times New Roman" panose="02020603050405020304" pitchFamily="18" charset="0"/>
              </a:rPr>
              <a:t>Langan</a:t>
            </a:r>
            <a:r>
              <a:rPr lang="en-US" dirty="0">
                <a:latin typeface="Times New Roman" panose="02020603050405020304" pitchFamily="18" charset="0"/>
                <a:cs typeface="Times New Roman" panose="02020603050405020304" pitchFamily="18" charset="0"/>
              </a:rPr>
              <a:t> &amp; </a:t>
            </a:r>
            <a:r>
              <a:rPr lang="en-US" dirty="0" err="1">
                <a:latin typeface="Times New Roman" panose="02020603050405020304" pitchFamily="18" charset="0"/>
                <a:cs typeface="Times New Roman" panose="02020603050405020304" pitchFamily="18" charset="0"/>
              </a:rPr>
              <a:t>Goodbred</a:t>
            </a:r>
            <a:r>
              <a:rPr lang="en-US" dirty="0">
                <a:latin typeface="Times New Roman" panose="02020603050405020304" pitchFamily="18" charset="0"/>
                <a:cs typeface="Times New Roman" panose="02020603050405020304" pitchFamily="18" charset="0"/>
              </a:rPr>
              <a:t>, 2017). </a:t>
            </a:r>
          </a:p>
          <a:p>
            <a:r>
              <a:rPr lang="en-US" dirty="0">
                <a:latin typeface="Times New Roman" panose="02020603050405020304" pitchFamily="18" charset="0"/>
                <a:cs typeface="Times New Roman" panose="02020603050405020304" pitchFamily="18" charset="0"/>
              </a:rPr>
              <a:t>Those with high levels should reduce their intake of foods rich in vitamin B-12. </a:t>
            </a:r>
          </a:p>
          <a:p>
            <a:r>
              <a:rPr lang="en-US" dirty="0">
                <a:latin typeface="Times New Roman" panose="02020603050405020304" pitchFamily="18" charset="0"/>
                <a:cs typeface="Times New Roman" panose="02020603050405020304" pitchFamily="18" charset="0"/>
              </a:rPr>
              <a:t>Those with low levels should increase their intake of foods rich in vitamin B-12.</a:t>
            </a:r>
          </a:p>
          <a:p>
            <a:r>
              <a:rPr lang="en-US" dirty="0">
                <a:latin typeface="Times New Roman" panose="02020603050405020304" pitchFamily="18" charset="0"/>
                <a:cs typeface="Times New Roman" panose="02020603050405020304" pitchFamily="18" charset="0"/>
              </a:rPr>
              <a:t> At the same time, those with normal should balance the intake of foods rich in vitamin B-12 to maintain normal levels and avoid supplements.</a:t>
            </a:r>
          </a:p>
        </p:txBody>
      </p:sp>
    </p:spTree>
    <p:extLst>
      <p:ext uri="{BB962C8B-B14F-4D97-AF65-F5344CB8AC3E}">
        <p14:creationId xmlns:p14="http://schemas.microsoft.com/office/powerpoint/2010/main" val="339870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CADF4-BAE8-4241-9249-78CDC0349143}"/>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Reflection Questions</a:t>
            </a:r>
          </a:p>
        </p:txBody>
      </p:sp>
      <p:sp>
        <p:nvSpPr>
          <p:cNvPr id="3" name="Content Placeholder 2">
            <a:extLst>
              <a:ext uri="{FF2B5EF4-FFF2-40B4-BE49-F238E27FC236}">
                <a16:creationId xmlns:a16="http://schemas.microsoft.com/office/drawing/2014/main" id="{3F5206BC-6DB3-43C2-95B6-D5A3A5B869F8}"/>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Q1. Are vitamin B-12 supplements safe? Yes, the supplements are safe but only if recommended by a physician (Alpers, 2018). Over the counter purchase of supplements may lead to increased vitamin B-12 levels.</a:t>
            </a:r>
          </a:p>
          <a:p>
            <a:r>
              <a:rPr lang="en-US" dirty="0">
                <a:latin typeface="Times New Roman" panose="02020603050405020304" pitchFamily="18" charset="0"/>
                <a:cs typeface="Times New Roman" panose="02020603050405020304" pitchFamily="18" charset="0"/>
              </a:rPr>
              <a:t>Q2. How can vegetarians maintain normal vitamin B-12 levels? Vegetarians can ask their physicians for the best vitamin B-12 supplements. Additionally, vitamin B-12 can be found in foods such as breakfast cereals that are fortified, dairy products and some soy products.</a:t>
            </a:r>
          </a:p>
          <a:p>
            <a:endParaRPr lang="en-US" dirty="0"/>
          </a:p>
        </p:txBody>
      </p:sp>
    </p:spTree>
    <p:extLst>
      <p:ext uri="{BB962C8B-B14F-4D97-AF65-F5344CB8AC3E}">
        <p14:creationId xmlns:p14="http://schemas.microsoft.com/office/powerpoint/2010/main" val="1596635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BACE4-527A-475A-BC0F-029844642270}"/>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9EBAB15B-551D-47ED-8F3D-20DFCD048F3C}"/>
              </a:ext>
            </a:extLst>
          </p:cNvPr>
          <p:cNvSpPr>
            <a:spLocks noGrp="1"/>
          </p:cNvSpPr>
          <p:nvPr>
            <p:ph idx="1"/>
          </p:nvPr>
        </p:nvSpPr>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Alpers, D. H. (2018). Another indication for the use of oral vitamin B-12 supplementation.</a:t>
            </a:r>
          </a:p>
          <a:p>
            <a:r>
              <a:rPr lang="en-US" dirty="0">
                <a:latin typeface="Times New Roman" panose="02020603050405020304" pitchFamily="18" charset="0"/>
                <a:cs typeface="Times New Roman" panose="02020603050405020304" pitchFamily="18" charset="0"/>
              </a:rPr>
              <a:t>Green, R., Allen, L. H., </a:t>
            </a:r>
            <a:r>
              <a:rPr lang="en-US" dirty="0" err="1">
                <a:latin typeface="Times New Roman" panose="02020603050405020304" pitchFamily="18" charset="0"/>
                <a:cs typeface="Times New Roman" panose="02020603050405020304" pitchFamily="18" charset="0"/>
              </a:rPr>
              <a:t>Bjørke-Monsen</a:t>
            </a:r>
            <a:r>
              <a:rPr lang="en-US" dirty="0">
                <a:latin typeface="Times New Roman" panose="02020603050405020304" pitchFamily="18" charset="0"/>
                <a:cs typeface="Times New Roman" panose="02020603050405020304" pitchFamily="18" charset="0"/>
              </a:rPr>
              <a:t>, A. L., Brito, A., </a:t>
            </a:r>
            <a:r>
              <a:rPr lang="en-US" dirty="0" err="1">
                <a:latin typeface="Times New Roman" panose="02020603050405020304" pitchFamily="18" charset="0"/>
                <a:cs typeface="Times New Roman" panose="02020603050405020304" pitchFamily="18" charset="0"/>
              </a:rPr>
              <a:t>Guéant</a:t>
            </a:r>
            <a:r>
              <a:rPr lang="en-US" dirty="0">
                <a:latin typeface="Times New Roman" panose="02020603050405020304" pitchFamily="18" charset="0"/>
                <a:cs typeface="Times New Roman" panose="02020603050405020304" pitchFamily="18" charset="0"/>
              </a:rPr>
              <a:t>, J. L., Miller, J. W., &amp; </a:t>
            </a:r>
            <a:r>
              <a:rPr lang="en-US" dirty="0" err="1">
                <a:latin typeface="Times New Roman" panose="02020603050405020304" pitchFamily="18" charset="0"/>
                <a:cs typeface="Times New Roman" panose="02020603050405020304" pitchFamily="18" charset="0"/>
              </a:rPr>
              <a:t>Yajnik</a:t>
            </a:r>
            <a:r>
              <a:rPr lang="en-US" dirty="0">
                <a:latin typeface="Times New Roman" panose="02020603050405020304" pitchFamily="18" charset="0"/>
                <a:cs typeface="Times New Roman" panose="02020603050405020304" pitchFamily="18" charset="0"/>
              </a:rPr>
              <a:t>, C. (2017). Vitamin B 12 deficiency. Nature reviews Disease primers, 3(1), 1-20.</a:t>
            </a:r>
          </a:p>
          <a:p>
            <a:r>
              <a:rPr lang="en-US" dirty="0" err="1">
                <a:latin typeface="Times New Roman" panose="02020603050405020304" pitchFamily="18" charset="0"/>
                <a:cs typeface="Times New Roman" panose="02020603050405020304" pitchFamily="18" charset="0"/>
              </a:rPr>
              <a:t>Langan</a:t>
            </a:r>
            <a:r>
              <a:rPr lang="en-US" dirty="0">
                <a:latin typeface="Times New Roman" panose="02020603050405020304" pitchFamily="18" charset="0"/>
                <a:cs typeface="Times New Roman" panose="02020603050405020304" pitchFamily="18" charset="0"/>
              </a:rPr>
              <a:t>, R. C., &amp; </a:t>
            </a:r>
            <a:r>
              <a:rPr lang="en-US" dirty="0" err="1">
                <a:latin typeface="Times New Roman" panose="02020603050405020304" pitchFamily="18" charset="0"/>
                <a:cs typeface="Times New Roman" panose="02020603050405020304" pitchFamily="18" charset="0"/>
              </a:rPr>
              <a:t>Goodbred</a:t>
            </a:r>
            <a:r>
              <a:rPr lang="en-US" dirty="0">
                <a:latin typeface="Times New Roman" panose="02020603050405020304" pitchFamily="18" charset="0"/>
                <a:cs typeface="Times New Roman" panose="02020603050405020304" pitchFamily="18" charset="0"/>
              </a:rPr>
              <a:t>, A. J. (2017). Vitamin B12 deficiency: recognition and management. American family physician, 96(6), 384-389.</a:t>
            </a:r>
          </a:p>
          <a:p>
            <a:r>
              <a:rPr lang="en-US" dirty="0">
                <a:latin typeface="Times New Roman" panose="02020603050405020304" pitchFamily="18" charset="0"/>
                <a:cs typeface="Times New Roman" panose="02020603050405020304" pitchFamily="18" charset="0"/>
              </a:rPr>
              <a:t>Sassi, F., </a:t>
            </a:r>
            <a:r>
              <a:rPr lang="en-US" dirty="0" err="1">
                <a:latin typeface="Times New Roman" panose="02020603050405020304" pitchFamily="18" charset="0"/>
                <a:cs typeface="Times New Roman" panose="02020603050405020304" pitchFamily="18" charset="0"/>
              </a:rPr>
              <a:t>Tamone</a:t>
            </a:r>
            <a:r>
              <a:rPr lang="en-US" dirty="0">
                <a:latin typeface="Times New Roman" panose="02020603050405020304" pitchFamily="18" charset="0"/>
                <a:cs typeface="Times New Roman" panose="02020603050405020304" pitchFamily="18" charset="0"/>
              </a:rPr>
              <a:t>, C., &amp; </a:t>
            </a:r>
            <a:r>
              <a:rPr lang="en-US" dirty="0" err="1">
                <a:latin typeface="Times New Roman" panose="02020603050405020304" pitchFamily="18" charset="0"/>
                <a:cs typeface="Times New Roman" panose="02020603050405020304" pitchFamily="18" charset="0"/>
              </a:rPr>
              <a:t>D’Amelio</a:t>
            </a:r>
            <a:r>
              <a:rPr lang="en-US" dirty="0">
                <a:latin typeface="Times New Roman" panose="02020603050405020304" pitchFamily="18" charset="0"/>
                <a:cs typeface="Times New Roman" panose="02020603050405020304" pitchFamily="18" charset="0"/>
              </a:rPr>
              <a:t>, P. (2018). Vitamin D: nutrient, hormone, and immunomodulator. Nutrients, 10(11), 1656.</a:t>
            </a:r>
          </a:p>
          <a:p>
            <a:r>
              <a:rPr lang="en-US" dirty="0">
                <a:latin typeface="Times New Roman" panose="02020603050405020304" pitchFamily="18" charset="0"/>
                <a:cs typeface="Times New Roman" panose="02020603050405020304" pitchFamily="18" charset="0"/>
              </a:rPr>
              <a:t>Sizar, O., </a:t>
            </a:r>
            <a:r>
              <a:rPr lang="en-US" dirty="0" err="1">
                <a:latin typeface="Times New Roman" panose="02020603050405020304" pitchFamily="18" charset="0"/>
                <a:cs typeface="Times New Roman" panose="02020603050405020304" pitchFamily="18" charset="0"/>
              </a:rPr>
              <a:t>Khare</a:t>
            </a:r>
            <a:r>
              <a:rPr lang="en-US" dirty="0">
                <a:latin typeface="Times New Roman" panose="02020603050405020304" pitchFamily="18" charset="0"/>
                <a:cs typeface="Times New Roman" panose="02020603050405020304" pitchFamily="18" charset="0"/>
              </a:rPr>
              <a:t>, S., Goyal, A., Bansal, P., &amp; </a:t>
            </a:r>
            <a:r>
              <a:rPr lang="en-US" dirty="0" err="1">
                <a:latin typeface="Times New Roman" panose="02020603050405020304" pitchFamily="18" charset="0"/>
                <a:cs typeface="Times New Roman" panose="02020603050405020304" pitchFamily="18" charset="0"/>
              </a:rPr>
              <a:t>Givler</a:t>
            </a:r>
            <a:r>
              <a:rPr lang="en-US" dirty="0">
                <a:latin typeface="Times New Roman" panose="02020603050405020304" pitchFamily="18" charset="0"/>
                <a:cs typeface="Times New Roman" panose="02020603050405020304" pitchFamily="18" charset="0"/>
              </a:rPr>
              <a:t>, A. (2020). Vitamin D deficiency. </a:t>
            </a:r>
            <a:r>
              <a:rPr lang="en-US" dirty="0" err="1">
                <a:latin typeface="Times New Roman" panose="02020603050405020304" pitchFamily="18" charset="0"/>
                <a:cs typeface="Times New Roman" panose="02020603050405020304" pitchFamily="18" charset="0"/>
              </a:rPr>
              <a:t>StatPearls</a:t>
            </a:r>
            <a:r>
              <a:rPr lang="en-US" dirty="0">
                <a:latin typeface="Times New Roman" panose="02020603050405020304" pitchFamily="18" charset="0"/>
                <a:cs typeface="Times New Roman" panose="02020603050405020304" pitchFamily="18" charset="0"/>
              </a:rPr>
              <a:t> [Internet].</a:t>
            </a:r>
          </a:p>
          <a:p>
            <a:r>
              <a:rPr lang="en-US" dirty="0">
                <a:latin typeface="Times New Roman" panose="02020603050405020304" pitchFamily="18" charset="0"/>
                <a:cs typeface="Times New Roman" panose="02020603050405020304" pitchFamily="18" charset="0"/>
              </a:rPr>
              <a:t>Sukumar, N., &amp; Saravanan, P. (2019). Investigating vitamin B12 deficiency. BMJ, 365.</a:t>
            </a:r>
          </a:p>
          <a:p>
            <a:r>
              <a:rPr lang="en-US" dirty="0">
                <a:latin typeface="Times New Roman" panose="02020603050405020304" pitchFamily="18" charset="0"/>
                <a:cs typeface="Times New Roman" panose="02020603050405020304" pitchFamily="18" charset="0"/>
              </a:rPr>
              <a:t>Whittle, E., de Waal, E., Huynh, T., Treacy, O., &amp; Morton, A. (2021). Pre-analytical mysteries: A case of severe hypervitaminosis D and mild </a:t>
            </a:r>
            <a:r>
              <a:rPr lang="en-US" dirty="0" err="1">
                <a:latin typeface="Times New Roman" panose="02020603050405020304" pitchFamily="18" charset="0"/>
                <a:cs typeface="Times New Roman" panose="02020603050405020304" pitchFamily="18" charset="0"/>
              </a:rPr>
              <a:t>hypercalcaemia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Biochemia</a:t>
            </a:r>
            <a:r>
              <a:rPr lang="en-US" dirty="0">
                <a:latin typeface="Times New Roman" panose="02020603050405020304" pitchFamily="18" charset="0"/>
                <a:cs typeface="Times New Roman" panose="02020603050405020304" pitchFamily="18" charset="0"/>
              </a:rPr>
              <a:t> Medica, 31(1), 149-155.</a:t>
            </a:r>
          </a:p>
          <a:p>
            <a:r>
              <a:rPr lang="en-US" dirty="0">
                <a:latin typeface="Times New Roman" panose="02020603050405020304" pitchFamily="18" charset="0"/>
                <a:cs typeface="Times New Roman" panose="02020603050405020304" pitchFamily="18" charset="0"/>
              </a:rPr>
              <a:t>Wilson, L. R., </a:t>
            </a:r>
            <a:r>
              <a:rPr lang="en-US" dirty="0" err="1">
                <a:latin typeface="Times New Roman" panose="02020603050405020304" pitchFamily="18" charset="0"/>
                <a:cs typeface="Times New Roman" panose="02020603050405020304" pitchFamily="18" charset="0"/>
              </a:rPr>
              <a:t>Tripkovic</a:t>
            </a:r>
            <a:r>
              <a:rPr lang="en-US" dirty="0">
                <a:latin typeface="Times New Roman" panose="02020603050405020304" pitchFamily="18" charset="0"/>
                <a:cs typeface="Times New Roman" panose="02020603050405020304" pitchFamily="18" charset="0"/>
              </a:rPr>
              <a:t>, L., Hart, K. H., &amp; Lanham-New, S. A. (2017). Vitamin D deficiency as a public health issue: using vitamin D2 or vitamin D3 in future fortification strategies. Proceedings of the Nutrition Society, 76(3), 392-399.</a:t>
            </a:r>
          </a:p>
          <a:p>
            <a:endParaRPr lang="en-US" dirty="0"/>
          </a:p>
        </p:txBody>
      </p:sp>
    </p:spTree>
    <p:extLst>
      <p:ext uri="{BB962C8B-B14F-4D97-AF65-F5344CB8AC3E}">
        <p14:creationId xmlns:p14="http://schemas.microsoft.com/office/powerpoint/2010/main" val="230755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31DD8E-A0C3-4F0D-BCED-0C6FAB631A0A}"/>
              </a:ext>
            </a:extLst>
          </p:cNvPr>
          <p:cNvSpPr txBox="1"/>
          <p:nvPr/>
        </p:nvSpPr>
        <p:spPr>
          <a:xfrm>
            <a:off x="3046912" y="2828836"/>
            <a:ext cx="6093822" cy="2934458"/>
          </a:xfrm>
          <a:prstGeom prst="rect">
            <a:avLst/>
          </a:prstGeom>
          <a:noFill/>
        </p:spPr>
        <p:txBody>
          <a:bodyPr wrap="square">
            <a:spAutoFit/>
          </a:bodyPr>
          <a:lstStyle/>
          <a:p>
            <a:pPr algn="ctr">
              <a:lnSpc>
                <a:spcPct val="200000"/>
              </a:lnSpc>
            </a:pPr>
            <a:r>
              <a:rPr lang="en-US" sz="2400" dirty="0">
                <a:solidFill>
                  <a:srgbClr val="FF0000"/>
                </a:solidFill>
                <a:latin typeface="Times New Roman" panose="02020603050405020304" pitchFamily="18" charset="0"/>
                <a:cs typeface="Times New Roman" panose="02020603050405020304" pitchFamily="18" charset="0"/>
              </a:rPr>
              <a:t>Serum Vitamin Levels D and B12</a:t>
            </a:r>
          </a:p>
          <a:p>
            <a:pPr algn="ctr">
              <a:lnSpc>
                <a:spcPct val="200000"/>
              </a:lnSpc>
            </a:pPr>
            <a:r>
              <a:rPr lang="en-US" sz="2400" dirty="0">
                <a:solidFill>
                  <a:srgbClr val="FF0000"/>
                </a:solidFill>
                <a:latin typeface="Times New Roman" panose="02020603050405020304" pitchFamily="18" charset="0"/>
                <a:cs typeface="Times New Roman" panose="02020603050405020304" pitchFamily="18" charset="0"/>
              </a:rPr>
              <a:t>Student’s Name</a:t>
            </a:r>
          </a:p>
          <a:p>
            <a:pPr algn="ctr">
              <a:lnSpc>
                <a:spcPct val="200000"/>
              </a:lnSpc>
            </a:pPr>
            <a:r>
              <a:rPr lang="en-US" sz="2400" dirty="0">
                <a:solidFill>
                  <a:srgbClr val="FF0000"/>
                </a:solidFill>
                <a:latin typeface="Times New Roman" panose="02020603050405020304" pitchFamily="18" charset="0"/>
                <a:cs typeface="Times New Roman" panose="02020603050405020304" pitchFamily="18" charset="0"/>
              </a:rPr>
              <a:t>Institutional Affiliation</a:t>
            </a:r>
          </a:p>
          <a:p>
            <a:pPr algn="ctr">
              <a:lnSpc>
                <a:spcPct val="200000"/>
              </a:lnSpc>
            </a:pPr>
            <a:r>
              <a:rPr lang="en-US" sz="2400" dirty="0">
                <a:solidFill>
                  <a:srgbClr val="FF0000"/>
                </a:solidFill>
                <a:latin typeface="Times New Roman" panose="02020603050405020304" pitchFamily="18" charset="0"/>
                <a:cs typeface="Times New Roman" panose="02020603050405020304" pitchFamily="18" charset="0"/>
              </a:rPr>
              <a:t>Submission Date</a:t>
            </a:r>
          </a:p>
        </p:txBody>
      </p:sp>
    </p:spTree>
    <p:extLst>
      <p:ext uri="{BB962C8B-B14F-4D97-AF65-F5344CB8AC3E}">
        <p14:creationId xmlns:p14="http://schemas.microsoft.com/office/powerpoint/2010/main" val="2379144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605D9-EABB-4C2D-AFD9-FC52A567723E}"/>
              </a:ext>
            </a:extLst>
          </p:cNvPr>
          <p:cNvSpPr>
            <a:spLocks noGrp="1"/>
          </p:cNvSpPr>
          <p:nvPr>
            <p:ph type="title"/>
          </p:nvPr>
        </p:nvSpPr>
        <p:spPr/>
        <p:txBody>
          <a:bodyPr/>
          <a:lstStyle/>
          <a:p>
            <a:pPr algn="ctr"/>
            <a:r>
              <a:rPr lang="en-US" dirty="0"/>
              <a:t> </a:t>
            </a:r>
            <a:r>
              <a:rPr lang="en-US" dirty="0">
                <a:solidFill>
                  <a:srgbClr val="FF0000"/>
                </a:solidFill>
              </a:rPr>
              <a:t>Vitamin D</a:t>
            </a:r>
          </a:p>
        </p:txBody>
      </p:sp>
      <p:sp>
        <p:nvSpPr>
          <p:cNvPr id="3" name="Content Placeholder 2">
            <a:extLst>
              <a:ext uri="{FF2B5EF4-FFF2-40B4-BE49-F238E27FC236}">
                <a16:creationId xmlns:a16="http://schemas.microsoft.com/office/drawing/2014/main" id="{BA0889CD-D043-45A4-AF09-15C093FEF761}"/>
              </a:ext>
            </a:extLst>
          </p:cNvPr>
          <p:cNvSpPr>
            <a:spLocks noGrp="1"/>
          </p:cNvSpPr>
          <p:nvPr>
            <p:ph idx="1"/>
          </p:nvPr>
        </p:nvSpPr>
        <p:spPr/>
        <p:txBody>
          <a:bodyPr>
            <a:normAutofit lnSpcReduction="10000"/>
          </a:bodyPr>
          <a:lstStyle/>
          <a:p>
            <a:r>
              <a:rPr lang="en-US" dirty="0">
                <a:solidFill>
                  <a:srgbClr val="FF0000"/>
                </a:solidFill>
              </a:rPr>
              <a:t>Definition and Testing</a:t>
            </a:r>
          </a:p>
          <a:p>
            <a:r>
              <a:rPr lang="en-US" dirty="0">
                <a:latin typeface="Times New Roman" panose="02020603050405020304" pitchFamily="18" charset="0"/>
                <a:cs typeface="Times New Roman" panose="02020603050405020304" pitchFamily="18" charset="0"/>
              </a:rPr>
              <a:t>Vitamin D is not a single vitamin but rather a group of secosteroids, including vitamin D2 and D3. </a:t>
            </a:r>
          </a:p>
          <a:p>
            <a:r>
              <a:rPr lang="en-US" dirty="0">
                <a:latin typeface="Times New Roman" panose="02020603050405020304" pitchFamily="18" charset="0"/>
                <a:cs typeface="Times New Roman" panose="02020603050405020304" pitchFamily="18" charset="0"/>
              </a:rPr>
              <a:t>It is produced in the kidney and helps the body easily absorb calcium, phosphate and magnesium (Sassi et al., 2018). </a:t>
            </a:r>
          </a:p>
          <a:p>
            <a:r>
              <a:rPr lang="en-US" dirty="0">
                <a:latin typeface="Times New Roman" panose="02020603050405020304" pitchFamily="18" charset="0"/>
                <a:cs typeface="Times New Roman" panose="02020603050405020304" pitchFamily="18" charset="0"/>
              </a:rPr>
              <a:t>These minerals are essential for the body to develop and maintain strong bones. Vitamin D also helps regulate the amount of calcium in the body, together with parathyroid glands, to ensure the body absorbs only the amount that it needs. </a:t>
            </a:r>
          </a:p>
          <a:p>
            <a:r>
              <a:rPr lang="en-US" dirty="0">
                <a:latin typeface="Times New Roman" panose="02020603050405020304" pitchFamily="18" charset="0"/>
                <a:cs typeface="Times New Roman" panose="02020603050405020304" pitchFamily="18" charset="0"/>
              </a:rPr>
              <a:t>Vitamin D is mainly produced in the body when exposed to sunlight (Sassi et al., 2018). However, there are supplements and some foods that add vitamin D to the body. Vitamin D levels can be tested from a blood sample. </a:t>
            </a:r>
          </a:p>
          <a:p>
            <a:r>
              <a:rPr lang="en-US" dirty="0">
                <a:latin typeface="Times New Roman" panose="02020603050405020304" pitchFamily="18" charset="0"/>
                <a:cs typeface="Times New Roman" panose="02020603050405020304" pitchFamily="18" charset="0"/>
              </a:rPr>
              <a:t>The most used test is the 25-hydroxyvitamin D {25(OH)D} (Sizar et al., 2020).</a:t>
            </a:r>
          </a:p>
        </p:txBody>
      </p:sp>
    </p:spTree>
    <p:extLst>
      <p:ext uri="{BB962C8B-B14F-4D97-AF65-F5344CB8AC3E}">
        <p14:creationId xmlns:p14="http://schemas.microsoft.com/office/powerpoint/2010/main" val="2448233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55C76-1070-4429-9DA4-D500F00F4C51}"/>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Indication</a:t>
            </a:r>
          </a:p>
        </p:txBody>
      </p:sp>
      <p:sp>
        <p:nvSpPr>
          <p:cNvPr id="3" name="Content Placeholder 2">
            <a:extLst>
              <a:ext uri="{FF2B5EF4-FFF2-40B4-BE49-F238E27FC236}">
                <a16:creationId xmlns:a16="http://schemas.microsoft.com/office/drawing/2014/main" id="{3D819B71-DB21-4549-AFE9-CCA4B5F83CC8}"/>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 doctor may be compelled to order a vitamin D test on a patient when they exhibit symptoms such as mood changes, soft bones, frequent fractures, misshaped or malfunctioned bones, especially among children, and weak bones. </a:t>
            </a:r>
          </a:p>
          <a:p>
            <a:r>
              <a:rPr lang="en-US" dirty="0">
                <a:latin typeface="Times New Roman" panose="02020603050405020304" pitchFamily="18" charset="0"/>
                <a:cs typeface="Times New Roman" panose="02020603050405020304" pitchFamily="18" charset="0"/>
              </a:rPr>
              <a:t>Vitamin D tests can also be conducted on patients at a higher risk of getting vitamin D deficiency. </a:t>
            </a:r>
          </a:p>
          <a:p>
            <a:r>
              <a:rPr lang="en-US" dirty="0">
                <a:latin typeface="Times New Roman" panose="02020603050405020304" pitchFamily="18" charset="0"/>
                <a:cs typeface="Times New Roman" panose="02020603050405020304" pitchFamily="18" charset="0"/>
              </a:rPr>
              <a:t>These patients include those who have undergone gastric bypass surgery(s); people who wear clothes that completely cover their skin and therefore do not get exposed to sunlight; those who have a dark complexion, and breastfeeding infants.</a:t>
            </a:r>
          </a:p>
        </p:txBody>
      </p:sp>
    </p:spTree>
    <p:extLst>
      <p:ext uri="{BB962C8B-B14F-4D97-AF65-F5344CB8AC3E}">
        <p14:creationId xmlns:p14="http://schemas.microsoft.com/office/powerpoint/2010/main" val="227828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848F8-2181-44A2-9DA0-203CF1BD09BC}"/>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Results Interpretation</a:t>
            </a:r>
          </a:p>
        </p:txBody>
      </p:sp>
      <p:sp>
        <p:nvSpPr>
          <p:cNvPr id="3" name="Content Placeholder 2">
            <a:extLst>
              <a:ext uri="{FF2B5EF4-FFF2-40B4-BE49-F238E27FC236}">
                <a16:creationId xmlns:a16="http://schemas.microsoft.com/office/drawing/2014/main" id="{5F948918-B352-4E36-BC4C-10B1CD39B2A5}"/>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Normal vitamin D levels range between 20-50 nanograms per milliliter (ng/ml). </a:t>
            </a:r>
          </a:p>
          <a:p>
            <a:r>
              <a:rPr lang="en-US" dirty="0">
                <a:latin typeface="Times New Roman" panose="02020603050405020304" pitchFamily="18" charset="0"/>
                <a:cs typeface="Times New Roman" panose="02020603050405020304" pitchFamily="18" charset="0"/>
              </a:rPr>
              <a:t>However, this range may vary slightly. Levels lower than 19ng/ml are considered low and may indicate vitamin D deficiency.</a:t>
            </a:r>
          </a:p>
          <a:p>
            <a:r>
              <a:rPr lang="en-US" dirty="0">
                <a:latin typeface="Times New Roman" panose="02020603050405020304" pitchFamily="18" charset="0"/>
                <a:cs typeface="Times New Roman" panose="02020603050405020304" pitchFamily="18" charset="0"/>
              </a:rPr>
              <a:t> Levels higher than 50ng/ml are considered higher than normal and mean that the body is absorbing too much vitamin D (Whittle et al., 2021).</a:t>
            </a:r>
          </a:p>
        </p:txBody>
      </p:sp>
    </p:spTree>
    <p:extLst>
      <p:ext uri="{BB962C8B-B14F-4D97-AF65-F5344CB8AC3E}">
        <p14:creationId xmlns:p14="http://schemas.microsoft.com/office/powerpoint/2010/main" val="546428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3C847-FFF3-40AE-B08E-3587DA089432}"/>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Diagnosis</a:t>
            </a:r>
          </a:p>
        </p:txBody>
      </p:sp>
      <p:sp>
        <p:nvSpPr>
          <p:cNvPr id="3" name="Content Placeholder 2">
            <a:extLst>
              <a:ext uri="{FF2B5EF4-FFF2-40B4-BE49-F238E27FC236}">
                <a16:creationId xmlns:a16="http://schemas.microsoft.com/office/drawing/2014/main" id="{FA30BE49-491D-446C-8EC9-9EE98D70FAF8}"/>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Abnormal levels of vitamin D are diagnosed through observation of symptoms and the analysis of the results of the 25-hydroxyvitamin D test. </a:t>
            </a:r>
          </a:p>
          <a:p>
            <a:r>
              <a:rPr lang="en-US" dirty="0">
                <a:latin typeface="Times New Roman" panose="02020603050405020304" pitchFamily="18" charset="0"/>
                <a:cs typeface="Times New Roman" panose="02020603050405020304" pitchFamily="18" charset="0"/>
              </a:rPr>
              <a:t>Low vitamin D levels accompanied by symptoms such as weak muscles and bones, fatigue, muscular pain and depression may lead to a diagnosis of vitamin D deficiency (Sizar et al., 2020). </a:t>
            </a:r>
          </a:p>
          <a:p>
            <a:r>
              <a:rPr lang="en-US" dirty="0">
                <a:latin typeface="Times New Roman" panose="02020603050405020304" pitchFamily="18" charset="0"/>
                <a:cs typeface="Times New Roman" panose="02020603050405020304" pitchFamily="18" charset="0"/>
              </a:rPr>
              <a:t>This means that even the amount of calcium absorbed in the body is very low. </a:t>
            </a:r>
          </a:p>
          <a:p>
            <a:r>
              <a:rPr lang="en-US" dirty="0">
                <a:latin typeface="Times New Roman" panose="02020603050405020304" pitchFamily="18" charset="0"/>
                <a:cs typeface="Times New Roman" panose="02020603050405020304" pitchFamily="18" charset="0"/>
              </a:rPr>
              <a:t>High vitamin D levels accompanied by symptoms such as nausea, headache and constipation may indicate too much vitamin D in the body.</a:t>
            </a:r>
          </a:p>
          <a:p>
            <a:r>
              <a:rPr lang="en-US" dirty="0">
                <a:latin typeface="Times New Roman" panose="02020603050405020304" pitchFamily="18" charset="0"/>
                <a:cs typeface="Times New Roman" panose="02020603050405020304" pitchFamily="18" charset="0"/>
              </a:rPr>
              <a:t> This may be caused by vitamin D toxicity or hypervitaminosis D, which may lead to excessive absorption of calcium in the body (Whittle et al., 2021).</a:t>
            </a:r>
          </a:p>
        </p:txBody>
      </p:sp>
    </p:spTree>
    <p:extLst>
      <p:ext uri="{BB962C8B-B14F-4D97-AF65-F5344CB8AC3E}">
        <p14:creationId xmlns:p14="http://schemas.microsoft.com/office/powerpoint/2010/main" val="719852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B74F7-CE7F-46C2-B5B3-2D085F7BAEFB}"/>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Management</a:t>
            </a:r>
          </a:p>
        </p:txBody>
      </p:sp>
      <p:sp>
        <p:nvSpPr>
          <p:cNvPr id="3" name="Content Placeholder 2">
            <a:extLst>
              <a:ext uri="{FF2B5EF4-FFF2-40B4-BE49-F238E27FC236}">
                <a16:creationId xmlns:a16="http://schemas.microsoft.com/office/drawing/2014/main" id="{E49DCCA3-DE9E-4031-A9B2-E6063EFD0B24}"/>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For those with very low vitamin D levels, supplements may boost vitamin D levels back to normal. </a:t>
            </a:r>
          </a:p>
          <a:p>
            <a:r>
              <a:rPr lang="en-US" dirty="0">
                <a:latin typeface="Times New Roman" panose="02020603050405020304" pitchFamily="18" charset="0"/>
                <a:cs typeface="Times New Roman" panose="02020603050405020304" pitchFamily="18" charset="0"/>
              </a:rPr>
              <a:t>Patients may also be advised to eat foods rich in vitamin D such as fatty fish, liver, egg yolk and cheese; and get exposed to sunlight more often. For those with hypervitaminosis D, foods with vitamin D can be stopped or restricted from the diet.</a:t>
            </a:r>
          </a:p>
          <a:p>
            <a:r>
              <a:rPr lang="en-US" dirty="0">
                <a:latin typeface="Times New Roman" panose="02020603050405020304" pitchFamily="18" charset="0"/>
                <a:cs typeface="Times New Roman" panose="02020603050405020304" pitchFamily="18" charset="0"/>
              </a:rPr>
              <a:t> A doctor may also prescribe medications like corticosteroids or bisphosphonates to reduce vitamin D levels. </a:t>
            </a:r>
          </a:p>
          <a:p>
            <a:r>
              <a:rPr lang="en-US" dirty="0">
                <a:latin typeface="Times New Roman" panose="02020603050405020304" pitchFamily="18" charset="0"/>
                <a:cs typeface="Times New Roman" panose="02020603050405020304" pitchFamily="18" charset="0"/>
              </a:rPr>
              <a:t>While treating hypervitaminosis D, patients need to reduce or restrict calcium intake to prevent over-absorption (Whittle et al., 2021).</a:t>
            </a:r>
          </a:p>
        </p:txBody>
      </p:sp>
    </p:spTree>
    <p:extLst>
      <p:ext uri="{BB962C8B-B14F-4D97-AF65-F5344CB8AC3E}">
        <p14:creationId xmlns:p14="http://schemas.microsoft.com/office/powerpoint/2010/main" val="2208077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00A5-2CF8-4B00-8C96-2F419CFEDA11}"/>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Patient Education</a:t>
            </a:r>
          </a:p>
        </p:txBody>
      </p:sp>
      <p:sp>
        <p:nvSpPr>
          <p:cNvPr id="3" name="Content Placeholder 2">
            <a:extLst>
              <a:ext uri="{FF2B5EF4-FFF2-40B4-BE49-F238E27FC236}">
                <a16:creationId xmlns:a16="http://schemas.microsoft.com/office/drawing/2014/main" id="{2ED5D21C-9CD5-4824-B3C4-63021087EF59}"/>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Patients who have vitamin D deficiency should spend 15-20 minutes in the sunlight between 9 am to 3 pm at least thrice a week for the body to generate vitamin D naturally (Sassi et al., 2018). </a:t>
            </a:r>
          </a:p>
          <a:p>
            <a:r>
              <a:rPr lang="en-US" dirty="0">
                <a:latin typeface="Times New Roman" panose="02020603050405020304" pitchFamily="18" charset="0"/>
                <a:cs typeface="Times New Roman" panose="02020603050405020304" pitchFamily="18" charset="0"/>
              </a:rPr>
              <a:t>Those who live in areas where it is very cold should consider taking either vitamin D2 or D3 supplements to maintain normal vitamin D levels in their bodies. </a:t>
            </a:r>
          </a:p>
          <a:p>
            <a:r>
              <a:rPr lang="en-US" dirty="0">
                <a:latin typeface="Times New Roman" panose="02020603050405020304" pitchFamily="18" charset="0"/>
                <a:cs typeface="Times New Roman" panose="02020603050405020304" pitchFamily="18" charset="0"/>
              </a:rPr>
              <a:t>Though hypervitaminosis is rare, it is important to avoid taking large doses of vitamin D supplements. </a:t>
            </a:r>
          </a:p>
          <a:p>
            <a:r>
              <a:rPr lang="en-US" dirty="0">
                <a:latin typeface="Times New Roman" panose="02020603050405020304" pitchFamily="18" charset="0"/>
                <a:cs typeface="Times New Roman" panose="02020603050405020304" pitchFamily="18" charset="0"/>
              </a:rPr>
              <a:t>A doctor should prescribe all quantities.</a:t>
            </a:r>
          </a:p>
        </p:txBody>
      </p:sp>
    </p:spTree>
    <p:extLst>
      <p:ext uri="{BB962C8B-B14F-4D97-AF65-F5344CB8AC3E}">
        <p14:creationId xmlns:p14="http://schemas.microsoft.com/office/powerpoint/2010/main" val="954995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846BD-63C4-46F6-8BFA-BDEC928B3E51}"/>
              </a:ext>
            </a:extLst>
          </p:cNvPr>
          <p:cNvSpPr>
            <a:spLocks noGrp="1"/>
          </p:cNvSpPr>
          <p:nvPr>
            <p:ph type="title"/>
          </p:nvPr>
        </p:nvSpPr>
        <p:spPr/>
        <p:txBody>
          <a:bodyPr/>
          <a:lstStyle/>
          <a:p>
            <a:pPr algn="ctr"/>
            <a:r>
              <a:rPr lang="en-US" dirty="0">
                <a:solidFill>
                  <a:srgbClr val="FF0000"/>
                </a:solidFill>
                <a:latin typeface="Times New Roman" panose="02020603050405020304" pitchFamily="18" charset="0"/>
                <a:cs typeface="Times New Roman" panose="02020603050405020304" pitchFamily="18" charset="0"/>
              </a:rPr>
              <a:t>Reflection Questions</a:t>
            </a:r>
          </a:p>
        </p:txBody>
      </p:sp>
      <p:sp>
        <p:nvSpPr>
          <p:cNvPr id="3" name="Content Placeholder 2">
            <a:extLst>
              <a:ext uri="{FF2B5EF4-FFF2-40B4-BE49-F238E27FC236}">
                <a16:creationId xmlns:a16="http://schemas.microsoft.com/office/drawing/2014/main" id="{36CF943B-5996-46C7-BA85-DA087A306DCA}"/>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Q1. What is the difference between vitamin D2 and D3? Vitamin D2 is obtained from plants, whereas vitamin D3 is obtained from animals. However, both perform the same function and supplement each other (Wilson et al., 2017).</a:t>
            </a:r>
          </a:p>
          <a:p>
            <a:r>
              <a:rPr lang="en-US" dirty="0">
                <a:latin typeface="Times New Roman" panose="02020603050405020304" pitchFamily="18" charset="0"/>
                <a:cs typeface="Times New Roman" panose="02020603050405020304" pitchFamily="18" charset="0"/>
              </a:rPr>
              <a:t>Q2. What is the relationship between vitamin D abnormal levels and calcium levels? Vitamin D helps the body absorb calcium needed for the development of strong bones and healthy muscles. Low vitamin D levels will lead to less absorption of calcium. In contrast, high vitamin D levels lead to overabsorption of calcium in the body and may result in hypercalcemia (Whittle et al., 2021). </a:t>
            </a:r>
          </a:p>
          <a:p>
            <a:endParaRPr lang="en-US" dirty="0"/>
          </a:p>
        </p:txBody>
      </p:sp>
    </p:spTree>
    <p:extLst>
      <p:ext uri="{BB962C8B-B14F-4D97-AF65-F5344CB8AC3E}">
        <p14:creationId xmlns:p14="http://schemas.microsoft.com/office/powerpoint/2010/main" val="71654313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36</TotalTime>
  <Words>3151</Words>
  <Application>Microsoft Office PowerPoint</Application>
  <PresentationFormat>Widescreen</PresentationFormat>
  <Paragraphs>128</Paragraphs>
  <Slides>18</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Times New Roman</vt:lpstr>
      <vt:lpstr>Trebuchet MS</vt:lpstr>
      <vt:lpstr>Wingdings 3</vt:lpstr>
      <vt:lpstr>Facet</vt:lpstr>
      <vt:lpstr>PowerPoint Presentation</vt:lpstr>
      <vt:lpstr>PowerPoint Presentation</vt:lpstr>
      <vt:lpstr> Vitamin D</vt:lpstr>
      <vt:lpstr>Indication</vt:lpstr>
      <vt:lpstr>Results Interpretation</vt:lpstr>
      <vt:lpstr>Diagnosis</vt:lpstr>
      <vt:lpstr>Management</vt:lpstr>
      <vt:lpstr>Patient Education</vt:lpstr>
      <vt:lpstr>Reflection Questions</vt:lpstr>
      <vt:lpstr>Vitamin B-12</vt:lpstr>
      <vt:lpstr>Indication</vt:lpstr>
      <vt:lpstr>Results Interpretation</vt:lpstr>
      <vt:lpstr>Diagnosis</vt:lpstr>
      <vt:lpstr>Management</vt:lpstr>
      <vt:lpstr>Cont..</vt:lpstr>
      <vt:lpstr>Patient Education</vt:lpstr>
      <vt:lpstr>Reflection 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9</cp:revision>
  <dcterms:created xsi:type="dcterms:W3CDTF">2021-09-09T12:17:16Z</dcterms:created>
  <dcterms:modified xsi:type="dcterms:W3CDTF">2021-09-09T12:53:59Z</dcterms:modified>
</cp:coreProperties>
</file>